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91" r:id="rId4"/>
    <p:sldId id="267" r:id="rId5"/>
    <p:sldId id="263" r:id="rId6"/>
    <p:sldId id="269" r:id="rId7"/>
    <p:sldId id="271" r:id="rId8"/>
    <p:sldId id="275" r:id="rId9"/>
    <p:sldId id="264" r:id="rId10"/>
    <p:sldId id="288" r:id="rId11"/>
    <p:sldId id="287" r:id="rId12"/>
    <p:sldId id="278" r:id="rId13"/>
    <p:sldId id="258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94F"/>
    <a:srgbClr val="721B7C"/>
    <a:srgbClr val="F1B82D"/>
    <a:srgbClr val="E37631"/>
    <a:srgbClr val="FFE98B"/>
    <a:srgbClr val="FFE265"/>
    <a:srgbClr val="DEEDEE"/>
    <a:srgbClr val="F9DBCF"/>
    <a:srgbClr val="FFF8D9"/>
    <a:srgbClr val="FFE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78434" autoAdjust="0"/>
  </p:normalViewPr>
  <p:slideViewPr>
    <p:cSldViewPr snapToGrid="0" snapToObjects="1">
      <p:cViewPr varScale="1">
        <p:scale>
          <a:sx n="91" d="100"/>
          <a:sy n="91" d="100"/>
        </p:scale>
        <p:origin x="22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umurl.us/retireerec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umurl.us/retireerec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umurl.us/retireerec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umurl.us/retireere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F82634-635E-4747-840C-D67567D7036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0C77C8-E005-4E65-8FE7-1FF59012500B}">
      <dgm:prSet phldrT="[Text]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Open forums: 2/17 at 10:30 – Noon, 3:30 – 5:00 PM</a:t>
          </a:r>
          <a:endParaRPr lang="en-US" dirty="0"/>
        </a:p>
      </dgm:t>
    </dgm:pt>
    <dgm:pt modelId="{F248883D-E2B2-41A8-8878-2069CE24D3EB}" type="parTrans" cxnId="{CD48CBAF-AE12-4056-BFD6-7375319001C8}">
      <dgm:prSet/>
      <dgm:spPr/>
      <dgm:t>
        <a:bodyPr/>
        <a:lstStyle/>
        <a:p>
          <a:endParaRPr lang="en-US"/>
        </a:p>
      </dgm:t>
    </dgm:pt>
    <dgm:pt modelId="{D233F2DA-B03C-4AA9-86FE-93E7A35DEE6E}" type="sibTrans" cxnId="{CD48CBAF-AE12-4056-BFD6-7375319001C8}">
      <dgm:prSet/>
      <dgm:spPr/>
      <dgm:t>
        <a:bodyPr/>
        <a:lstStyle/>
        <a:p>
          <a:endParaRPr lang="en-US"/>
        </a:p>
      </dgm:t>
    </dgm:pt>
    <dgm:pt modelId="{AD8309E4-C583-44B9-A2C8-1E1BA4B32561}">
      <dgm:prSet phldrT="[Text]"/>
      <dgm:spPr>
        <a:solidFill>
          <a:srgbClr val="D0D8E9"/>
        </a:solidFill>
        <a:ln>
          <a:solidFill>
            <a:srgbClr val="2A394F"/>
          </a:solidFill>
        </a:ln>
      </dgm:spPr>
      <dgm:t>
        <a:bodyPr/>
        <a:lstStyle/>
        <a:p>
          <a:r>
            <a:rPr lang="en-US" dirty="0" smtClean="0">
              <a:solidFill>
                <a:srgbClr val="2A394F"/>
              </a:solidFill>
            </a:rPr>
            <a:t>Apr. or June</a:t>
          </a:r>
          <a:endParaRPr lang="en-US" dirty="0">
            <a:solidFill>
              <a:srgbClr val="2A394F"/>
            </a:solidFill>
          </a:endParaRPr>
        </a:p>
      </dgm:t>
    </dgm:pt>
    <dgm:pt modelId="{F9CE51FD-33BA-4A77-B534-E5E7754E0A53}" type="sibTrans" cxnId="{AE92F768-CBAA-4D37-BC8B-F1A267F911EA}">
      <dgm:prSet/>
      <dgm:spPr/>
      <dgm:t>
        <a:bodyPr/>
        <a:lstStyle/>
        <a:p>
          <a:endParaRPr lang="en-US"/>
        </a:p>
      </dgm:t>
    </dgm:pt>
    <dgm:pt modelId="{7E4D02DF-EB71-435E-8C25-58E75954759C}" type="parTrans" cxnId="{AE92F768-CBAA-4D37-BC8B-F1A267F911EA}">
      <dgm:prSet/>
      <dgm:spPr/>
      <dgm:t>
        <a:bodyPr/>
        <a:lstStyle/>
        <a:p>
          <a:endParaRPr lang="en-US"/>
        </a:p>
      </dgm:t>
    </dgm:pt>
    <dgm:pt modelId="{E4523CF9-FC4F-47AD-8CF2-AB85DA909F95}">
      <dgm:prSet phldrT="[Text]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Board action on final recommendations</a:t>
          </a:r>
          <a:endParaRPr lang="en-US" dirty="0"/>
        </a:p>
      </dgm:t>
    </dgm:pt>
    <dgm:pt modelId="{9E1A6CF9-1BDE-4B21-B192-3EFCF62A6471}" type="parTrans" cxnId="{4834768D-F3E6-4A77-9D3D-21BD3DCC9D2E}">
      <dgm:prSet/>
      <dgm:spPr/>
      <dgm:t>
        <a:bodyPr/>
        <a:lstStyle/>
        <a:p>
          <a:endParaRPr lang="en-US"/>
        </a:p>
      </dgm:t>
    </dgm:pt>
    <dgm:pt modelId="{85EB1B79-A350-4A42-AF5D-AC17EABDF742}" type="sibTrans" cxnId="{4834768D-F3E6-4A77-9D3D-21BD3DCC9D2E}">
      <dgm:prSet/>
      <dgm:spPr/>
      <dgm:t>
        <a:bodyPr/>
        <a:lstStyle/>
        <a:p>
          <a:endParaRPr lang="en-US"/>
        </a:p>
      </dgm:t>
    </dgm:pt>
    <dgm:pt modelId="{1ABDD4BC-5920-4888-B731-07B1869FE2A0}">
      <dgm:prSet phldrT="[Text]"/>
      <dgm:spPr>
        <a:solidFill>
          <a:srgbClr val="D0D8E9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dirty="0" smtClean="0">
              <a:solidFill>
                <a:srgbClr val="2A394F"/>
              </a:solidFill>
            </a:rPr>
            <a:t>BOC action taken</a:t>
          </a:r>
          <a:endParaRPr lang="en-US" dirty="0">
            <a:solidFill>
              <a:srgbClr val="2A394F"/>
            </a:solidFill>
          </a:endParaRPr>
        </a:p>
      </dgm:t>
    </dgm:pt>
    <dgm:pt modelId="{B5621E38-74F2-46EE-88B2-B73DB4E7A510}" type="parTrans" cxnId="{B0076509-62A1-4D36-8096-772A6BC80BB8}">
      <dgm:prSet/>
      <dgm:spPr/>
      <dgm:t>
        <a:bodyPr/>
        <a:lstStyle/>
        <a:p>
          <a:endParaRPr lang="en-US"/>
        </a:p>
      </dgm:t>
    </dgm:pt>
    <dgm:pt modelId="{632B0214-8AFC-4280-B266-41374FB61922}" type="sibTrans" cxnId="{B0076509-62A1-4D36-8096-772A6BC80BB8}">
      <dgm:prSet/>
      <dgm:spPr/>
      <dgm:t>
        <a:bodyPr/>
        <a:lstStyle/>
        <a:p>
          <a:endParaRPr lang="en-US"/>
        </a:p>
      </dgm:t>
    </dgm:pt>
    <dgm:pt modelId="{0F6F415B-0848-45D5-B76A-7F4CEEF82E25}">
      <dgm:prSet phldrT="[Text]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Support tools provided to help faculty/staff learn how changes affect individual retirement plans</a:t>
          </a:r>
          <a:endParaRPr lang="en-US" dirty="0"/>
        </a:p>
      </dgm:t>
    </dgm:pt>
    <dgm:pt modelId="{B58A4E7C-8A29-415D-9B13-F80FE9668B05}" type="parTrans" cxnId="{58E3ECA8-617C-4B37-9C1A-7184DED6215A}">
      <dgm:prSet/>
      <dgm:spPr/>
      <dgm:t>
        <a:bodyPr/>
        <a:lstStyle/>
        <a:p>
          <a:endParaRPr lang="en-US"/>
        </a:p>
      </dgm:t>
    </dgm:pt>
    <dgm:pt modelId="{9E4E465C-E46E-4091-9830-56A634F03045}" type="sibTrans" cxnId="{58E3ECA8-617C-4B37-9C1A-7184DED6215A}">
      <dgm:prSet/>
      <dgm:spPr/>
      <dgm:t>
        <a:bodyPr/>
        <a:lstStyle/>
        <a:p>
          <a:endParaRPr lang="en-US"/>
        </a:p>
      </dgm:t>
    </dgm:pt>
    <dgm:pt modelId="{95462E35-8541-4203-856E-B3BACE9FBD0C}">
      <dgm:prSet phldrT="[Text]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More details at </a:t>
          </a:r>
          <a:r>
            <a:rPr lang="en-US" dirty="0" smtClean="0">
              <a:hlinkClick xmlns:r="http://schemas.openxmlformats.org/officeDocument/2006/relationships" r:id="rId1"/>
            </a:rPr>
            <a:t>http://umurl.us/retireerec</a:t>
          </a:r>
          <a:r>
            <a:rPr lang="en-US" dirty="0" smtClean="0"/>
            <a:t>  </a:t>
          </a:r>
          <a:endParaRPr lang="en-US" dirty="0"/>
        </a:p>
      </dgm:t>
    </dgm:pt>
    <dgm:pt modelId="{6ACB7BA1-3BC4-4950-A845-F1E58CC5C791}" type="parTrans" cxnId="{47C921C8-B271-46D5-AAC7-0664D106A4FF}">
      <dgm:prSet/>
      <dgm:spPr/>
      <dgm:t>
        <a:bodyPr/>
        <a:lstStyle/>
        <a:p>
          <a:endParaRPr lang="en-US"/>
        </a:p>
      </dgm:t>
    </dgm:pt>
    <dgm:pt modelId="{D6C6CC51-90C5-47C8-9BFA-828D44421A44}" type="sibTrans" cxnId="{47C921C8-B271-46D5-AAC7-0664D106A4FF}">
      <dgm:prSet/>
      <dgm:spPr/>
      <dgm:t>
        <a:bodyPr/>
        <a:lstStyle/>
        <a:p>
          <a:endParaRPr lang="en-US"/>
        </a:p>
      </dgm:t>
    </dgm:pt>
    <dgm:pt modelId="{9CB1ECF6-ADE3-4C70-8CB1-BCC819E4B845}">
      <dgm:prSet phldrT="[Text]"/>
      <dgm:spPr>
        <a:solidFill>
          <a:srgbClr val="D0D8E9"/>
        </a:solidFill>
        <a:ln>
          <a:solidFill>
            <a:srgbClr val="2A394F">
              <a:alpha val="90000"/>
            </a:srgbClr>
          </a:solidFill>
        </a:ln>
      </dgm:spPr>
      <dgm:t>
        <a:bodyPr/>
        <a:lstStyle/>
        <a:p>
          <a:r>
            <a:rPr lang="en-US" dirty="0" smtClean="0">
              <a:solidFill>
                <a:srgbClr val="2A394F"/>
              </a:solidFill>
            </a:rPr>
            <a:t>Jan. 1, 2018</a:t>
          </a:r>
          <a:endParaRPr lang="en-US" dirty="0">
            <a:solidFill>
              <a:srgbClr val="2A394F"/>
            </a:solidFill>
          </a:endParaRPr>
        </a:p>
      </dgm:t>
    </dgm:pt>
    <dgm:pt modelId="{E78BFB76-D7F5-4DE1-BEF8-B51CC5144BA7}" type="parTrans" cxnId="{4F591F14-E8FB-4043-B71E-0739903902C5}">
      <dgm:prSet/>
      <dgm:spPr/>
      <dgm:t>
        <a:bodyPr/>
        <a:lstStyle/>
        <a:p>
          <a:endParaRPr lang="en-US"/>
        </a:p>
      </dgm:t>
    </dgm:pt>
    <dgm:pt modelId="{EAD2BC9A-672B-4632-A98D-A4A4F919CCC7}" type="sibTrans" cxnId="{4F591F14-E8FB-4043-B71E-0739903902C5}">
      <dgm:prSet/>
      <dgm:spPr/>
      <dgm:t>
        <a:bodyPr/>
        <a:lstStyle/>
        <a:p>
          <a:endParaRPr lang="en-US"/>
        </a:p>
      </dgm:t>
    </dgm:pt>
    <dgm:pt modelId="{38B4E5CA-C0C4-4397-BB54-969EE6AF6CEB}">
      <dgm:prSet phldrT="[Text]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en-US" dirty="0" smtClean="0"/>
            <a:t>If approved, the recommended changes go into effect on this date</a:t>
          </a:r>
          <a:endParaRPr lang="en-US" dirty="0"/>
        </a:p>
      </dgm:t>
    </dgm:pt>
    <dgm:pt modelId="{5116367A-1019-4E9F-8FFF-20A4039CF9C7}" type="parTrans" cxnId="{6C9B76F1-B42B-4302-8EE2-9C033AD1E23F}">
      <dgm:prSet/>
      <dgm:spPr/>
      <dgm:t>
        <a:bodyPr/>
        <a:lstStyle/>
        <a:p>
          <a:endParaRPr lang="en-US"/>
        </a:p>
      </dgm:t>
    </dgm:pt>
    <dgm:pt modelId="{81E3A611-F12F-48C6-8457-3F3E8A546404}" type="sibTrans" cxnId="{6C9B76F1-B42B-4302-8EE2-9C033AD1E23F}">
      <dgm:prSet/>
      <dgm:spPr/>
      <dgm:t>
        <a:bodyPr/>
        <a:lstStyle/>
        <a:p>
          <a:endParaRPr lang="en-US"/>
        </a:p>
      </dgm:t>
    </dgm:pt>
    <dgm:pt modelId="{33FE8E7F-5E78-490D-BFA4-E24AEF01E81D}">
      <dgm:prSet phldrT="[Text]"/>
      <dgm:spPr>
        <a:solidFill>
          <a:srgbClr val="D0D8E9"/>
        </a:solidFill>
        <a:ln>
          <a:solidFill>
            <a:srgbClr val="2A394F"/>
          </a:solidFill>
        </a:ln>
      </dgm:spPr>
      <dgm:t>
        <a:bodyPr/>
        <a:lstStyle/>
        <a:p>
          <a:r>
            <a:rPr lang="en-US" dirty="0" smtClean="0">
              <a:solidFill>
                <a:srgbClr val="2A394F"/>
              </a:solidFill>
            </a:rPr>
            <a:t>Feb. 10 – Mar. 18</a:t>
          </a:r>
          <a:endParaRPr lang="en-US" dirty="0">
            <a:solidFill>
              <a:srgbClr val="2A394F"/>
            </a:solidFill>
          </a:endParaRPr>
        </a:p>
      </dgm:t>
    </dgm:pt>
    <dgm:pt modelId="{4915594E-F20A-4DF0-A8DC-04E3BF4606AD}" type="parTrans" cxnId="{3B48E4A0-9797-4C46-8B27-2BC89F09A7C9}">
      <dgm:prSet/>
      <dgm:spPr/>
      <dgm:t>
        <a:bodyPr/>
        <a:lstStyle/>
        <a:p>
          <a:endParaRPr lang="en-US"/>
        </a:p>
      </dgm:t>
    </dgm:pt>
    <dgm:pt modelId="{4547F49B-BF09-416D-9165-AAFCDA605515}" type="sibTrans" cxnId="{3B48E4A0-9797-4C46-8B27-2BC89F09A7C9}">
      <dgm:prSet/>
      <dgm:spPr/>
      <dgm:t>
        <a:bodyPr/>
        <a:lstStyle/>
        <a:p>
          <a:endParaRPr lang="en-US"/>
        </a:p>
      </dgm:t>
    </dgm:pt>
    <dgm:pt modelId="{B8CF197B-14CC-471F-8186-5D306AB962C7}" type="pres">
      <dgm:prSet presAssocID="{29F82634-635E-4747-840C-D67567D703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383A68-12C3-4416-860D-F586DDA92BEB}" type="pres">
      <dgm:prSet presAssocID="{33FE8E7F-5E78-490D-BFA4-E24AEF01E81D}" presName="linNode" presStyleCnt="0"/>
      <dgm:spPr/>
    </dgm:pt>
    <dgm:pt modelId="{363EFBED-45A6-4B9F-A79D-103103BEE268}" type="pres">
      <dgm:prSet presAssocID="{33FE8E7F-5E78-490D-BFA4-E24AEF01E81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51433-9DAB-406A-9D2B-F7282CECBFE2}" type="pres">
      <dgm:prSet presAssocID="{33FE8E7F-5E78-490D-BFA4-E24AEF01E81D}" presName="descendantText" presStyleLbl="alignAccFollowNode1" presStyleIdx="0" presStyleCnt="4">
        <dgm:presLayoutVars>
          <dgm:bulletEnabled val="1"/>
        </dgm:presLayoutVars>
      </dgm:prSet>
      <dgm:spPr>
        <a:noFill/>
        <a:ln>
          <a:solidFill>
            <a:srgbClr val="2A394F"/>
          </a:solidFill>
        </a:ln>
      </dgm:spPr>
      <dgm:t>
        <a:bodyPr/>
        <a:lstStyle/>
        <a:p>
          <a:endParaRPr lang="en-US"/>
        </a:p>
      </dgm:t>
    </dgm:pt>
    <dgm:pt modelId="{54E6BD6F-6DCC-440C-A341-C97BCF7518F6}" type="pres">
      <dgm:prSet presAssocID="{4547F49B-BF09-416D-9165-AAFCDA605515}" presName="sp" presStyleCnt="0"/>
      <dgm:spPr/>
    </dgm:pt>
    <dgm:pt modelId="{4731BDF4-555A-4904-BA22-5D3B4691479D}" type="pres">
      <dgm:prSet presAssocID="{AD8309E4-C583-44B9-A2C8-1E1BA4B32561}" presName="linNode" presStyleCnt="0"/>
      <dgm:spPr/>
    </dgm:pt>
    <dgm:pt modelId="{7BEA3FE9-A4FA-429A-ACEB-98699BB81914}" type="pres">
      <dgm:prSet presAssocID="{AD8309E4-C583-44B9-A2C8-1E1BA4B3256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C145B-C65A-499D-8A41-351A2D0D1CDB}" type="pres">
      <dgm:prSet presAssocID="{AD8309E4-C583-44B9-A2C8-1E1BA4B3256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C3C95-1D3E-4F16-ADD4-33696CAC0F0B}" type="pres">
      <dgm:prSet presAssocID="{F9CE51FD-33BA-4A77-B534-E5E7754E0A53}" presName="sp" presStyleCnt="0"/>
      <dgm:spPr/>
    </dgm:pt>
    <dgm:pt modelId="{AF33F68F-DEF3-4D30-A87B-606DC9BA98F3}" type="pres">
      <dgm:prSet presAssocID="{1ABDD4BC-5920-4888-B731-07B1869FE2A0}" presName="linNode" presStyleCnt="0"/>
      <dgm:spPr/>
    </dgm:pt>
    <dgm:pt modelId="{1A17A645-DAD0-4D7A-86F8-056421EFB275}" type="pres">
      <dgm:prSet presAssocID="{1ABDD4BC-5920-4888-B731-07B1869FE2A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93295-004F-4406-BD20-3A094EFFF1A6}" type="pres">
      <dgm:prSet presAssocID="{1ABDD4BC-5920-4888-B731-07B1869FE2A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90FA8-70FF-4ED6-A814-BA8DDE750CE2}" type="pres">
      <dgm:prSet presAssocID="{632B0214-8AFC-4280-B266-41374FB61922}" presName="sp" presStyleCnt="0"/>
      <dgm:spPr/>
    </dgm:pt>
    <dgm:pt modelId="{F5EBA876-93CF-4984-9CFE-08B1664AA986}" type="pres">
      <dgm:prSet presAssocID="{9CB1ECF6-ADE3-4C70-8CB1-BCC819E4B845}" presName="linNode" presStyleCnt="0"/>
      <dgm:spPr/>
    </dgm:pt>
    <dgm:pt modelId="{68B802C7-C188-4AAE-AE77-B2107BB3DCB9}" type="pres">
      <dgm:prSet presAssocID="{9CB1ECF6-ADE3-4C70-8CB1-BCC819E4B84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71BD6-B6D4-45EF-AD40-BB640057E841}" type="pres">
      <dgm:prSet presAssocID="{9CB1ECF6-ADE3-4C70-8CB1-BCC819E4B84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91713-D291-4124-AA6F-78651F3C847D}" type="presOf" srcId="{0F6F415B-0848-45D5-B76A-7F4CEEF82E25}" destId="{A1793295-004F-4406-BD20-3A094EFFF1A6}" srcOrd="0" destOrd="0" presId="urn:microsoft.com/office/officeart/2005/8/layout/vList5"/>
    <dgm:cxn modelId="{AE92F768-CBAA-4D37-BC8B-F1A267F911EA}" srcId="{29F82634-635E-4747-840C-D67567D70366}" destId="{AD8309E4-C583-44B9-A2C8-1E1BA4B32561}" srcOrd="1" destOrd="0" parTransId="{7E4D02DF-EB71-435E-8C25-58E75954759C}" sibTransId="{F9CE51FD-33BA-4A77-B534-E5E7754E0A53}"/>
    <dgm:cxn modelId="{D4558627-B8E9-48F9-8134-1524E383AE82}" type="presOf" srcId="{29F82634-635E-4747-840C-D67567D70366}" destId="{B8CF197B-14CC-471F-8186-5D306AB962C7}" srcOrd="0" destOrd="0" presId="urn:microsoft.com/office/officeart/2005/8/layout/vList5"/>
    <dgm:cxn modelId="{B2F1702E-A73F-48FD-8374-2DD6C5EDF64C}" type="presOf" srcId="{BE0C77C8-E005-4E65-8FE7-1FF59012500B}" destId="{AD251433-9DAB-406A-9D2B-F7282CECBFE2}" srcOrd="0" destOrd="0" presId="urn:microsoft.com/office/officeart/2005/8/layout/vList5"/>
    <dgm:cxn modelId="{CD48CBAF-AE12-4056-BFD6-7375319001C8}" srcId="{33FE8E7F-5E78-490D-BFA4-E24AEF01E81D}" destId="{BE0C77C8-E005-4E65-8FE7-1FF59012500B}" srcOrd="0" destOrd="0" parTransId="{F248883D-E2B2-41A8-8878-2069CE24D3EB}" sibTransId="{D233F2DA-B03C-4AA9-86FE-93E7A35DEE6E}"/>
    <dgm:cxn modelId="{4834768D-F3E6-4A77-9D3D-21BD3DCC9D2E}" srcId="{AD8309E4-C583-44B9-A2C8-1E1BA4B32561}" destId="{E4523CF9-FC4F-47AD-8CF2-AB85DA909F95}" srcOrd="0" destOrd="0" parTransId="{9E1A6CF9-1BDE-4B21-B192-3EFCF62A6471}" sibTransId="{85EB1B79-A350-4A42-AF5D-AC17EABDF742}"/>
    <dgm:cxn modelId="{DD577C04-832D-468F-97F3-B1F06B5261B4}" type="presOf" srcId="{9CB1ECF6-ADE3-4C70-8CB1-BCC819E4B845}" destId="{68B802C7-C188-4AAE-AE77-B2107BB3DCB9}" srcOrd="0" destOrd="0" presId="urn:microsoft.com/office/officeart/2005/8/layout/vList5"/>
    <dgm:cxn modelId="{DE6DE7B9-3AD4-4826-A3E4-9C998A6E5453}" type="presOf" srcId="{1ABDD4BC-5920-4888-B731-07B1869FE2A0}" destId="{1A17A645-DAD0-4D7A-86F8-056421EFB275}" srcOrd="0" destOrd="0" presId="urn:microsoft.com/office/officeart/2005/8/layout/vList5"/>
    <dgm:cxn modelId="{B0076509-62A1-4D36-8096-772A6BC80BB8}" srcId="{29F82634-635E-4747-840C-D67567D70366}" destId="{1ABDD4BC-5920-4888-B731-07B1869FE2A0}" srcOrd="2" destOrd="0" parTransId="{B5621E38-74F2-46EE-88B2-B73DB4E7A510}" sibTransId="{632B0214-8AFC-4280-B266-41374FB61922}"/>
    <dgm:cxn modelId="{6C9B76F1-B42B-4302-8EE2-9C033AD1E23F}" srcId="{9CB1ECF6-ADE3-4C70-8CB1-BCC819E4B845}" destId="{38B4E5CA-C0C4-4397-BB54-969EE6AF6CEB}" srcOrd="0" destOrd="0" parTransId="{5116367A-1019-4E9F-8FFF-20A4039CF9C7}" sibTransId="{81E3A611-F12F-48C6-8457-3F3E8A546404}"/>
    <dgm:cxn modelId="{833257B5-0864-4B56-9189-C581F97611DF}" type="presOf" srcId="{33FE8E7F-5E78-490D-BFA4-E24AEF01E81D}" destId="{363EFBED-45A6-4B9F-A79D-103103BEE268}" srcOrd="0" destOrd="0" presId="urn:microsoft.com/office/officeart/2005/8/layout/vList5"/>
    <dgm:cxn modelId="{47C921C8-B271-46D5-AAC7-0664D106A4FF}" srcId="{33FE8E7F-5E78-490D-BFA4-E24AEF01E81D}" destId="{95462E35-8541-4203-856E-B3BACE9FBD0C}" srcOrd="1" destOrd="0" parTransId="{6ACB7BA1-3BC4-4950-A845-F1E58CC5C791}" sibTransId="{D6C6CC51-90C5-47C8-9BFA-828D44421A44}"/>
    <dgm:cxn modelId="{4F591F14-E8FB-4043-B71E-0739903902C5}" srcId="{29F82634-635E-4747-840C-D67567D70366}" destId="{9CB1ECF6-ADE3-4C70-8CB1-BCC819E4B845}" srcOrd="3" destOrd="0" parTransId="{E78BFB76-D7F5-4DE1-BEF8-B51CC5144BA7}" sibTransId="{EAD2BC9A-672B-4632-A98D-A4A4F919CCC7}"/>
    <dgm:cxn modelId="{4BB21A0B-6B2A-4546-9F2C-BB400EAC14FC}" type="presOf" srcId="{38B4E5CA-C0C4-4397-BB54-969EE6AF6CEB}" destId="{24B71BD6-B6D4-45EF-AD40-BB640057E841}" srcOrd="0" destOrd="0" presId="urn:microsoft.com/office/officeart/2005/8/layout/vList5"/>
    <dgm:cxn modelId="{58E3ECA8-617C-4B37-9C1A-7184DED6215A}" srcId="{1ABDD4BC-5920-4888-B731-07B1869FE2A0}" destId="{0F6F415B-0848-45D5-B76A-7F4CEEF82E25}" srcOrd="0" destOrd="0" parTransId="{B58A4E7C-8A29-415D-9B13-F80FE9668B05}" sibTransId="{9E4E465C-E46E-4091-9830-56A634F03045}"/>
    <dgm:cxn modelId="{59E05F51-6511-4A78-A61D-5D00B97C5350}" type="presOf" srcId="{95462E35-8541-4203-856E-B3BACE9FBD0C}" destId="{AD251433-9DAB-406A-9D2B-F7282CECBFE2}" srcOrd="0" destOrd="1" presId="urn:microsoft.com/office/officeart/2005/8/layout/vList5"/>
    <dgm:cxn modelId="{3B48E4A0-9797-4C46-8B27-2BC89F09A7C9}" srcId="{29F82634-635E-4747-840C-D67567D70366}" destId="{33FE8E7F-5E78-490D-BFA4-E24AEF01E81D}" srcOrd="0" destOrd="0" parTransId="{4915594E-F20A-4DF0-A8DC-04E3BF4606AD}" sibTransId="{4547F49B-BF09-416D-9165-AAFCDA605515}"/>
    <dgm:cxn modelId="{02949236-DACF-4235-8CEA-08B7B0D8CC6D}" type="presOf" srcId="{E4523CF9-FC4F-47AD-8CF2-AB85DA909F95}" destId="{B0EC145B-C65A-499D-8A41-351A2D0D1CDB}" srcOrd="0" destOrd="0" presId="urn:microsoft.com/office/officeart/2005/8/layout/vList5"/>
    <dgm:cxn modelId="{EF9B1A8A-132B-42FB-B5C7-715C96BCF133}" type="presOf" srcId="{AD8309E4-C583-44B9-A2C8-1E1BA4B32561}" destId="{7BEA3FE9-A4FA-429A-ACEB-98699BB81914}" srcOrd="0" destOrd="0" presId="urn:microsoft.com/office/officeart/2005/8/layout/vList5"/>
    <dgm:cxn modelId="{E564F5A0-C143-4DBA-8738-9FC168775C0A}" type="presParOf" srcId="{B8CF197B-14CC-471F-8186-5D306AB962C7}" destId="{C9383A68-12C3-4416-860D-F586DDA92BEB}" srcOrd="0" destOrd="0" presId="urn:microsoft.com/office/officeart/2005/8/layout/vList5"/>
    <dgm:cxn modelId="{0392BE06-4809-4ABE-97FE-A5F141B00A47}" type="presParOf" srcId="{C9383A68-12C3-4416-860D-F586DDA92BEB}" destId="{363EFBED-45A6-4B9F-A79D-103103BEE268}" srcOrd="0" destOrd="0" presId="urn:microsoft.com/office/officeart/2005/8/layout/vList5"/>
    <dgm:cxn modelId="{578CFA49-6089-46B0-8D31-21BD5546D552}" type="presParOf" srcId="{C9383A68-12C3-4416-860D-F586DDA92BEB}" destId="{AD251433-9DAB-406A-9D2B-F7282CECBFE2}" srcOrd="1" destOrd="0" presId="urn:microsoft.com/office/officeart/2005/8/layout/vList5"/>
    <dgm:cxn modelId="{40633CB4-D306-447E-8632-29C731C9DA15}" type="presParOf" srcId="{B8CF197B-14CC-471F-8186-5D306AB962C7}" destId="{54E6BD6F-6DCC-440C-A341-C97BCF7518F6}" srcOrd="1" destOrd="0" presId="urn:microsoft.com/office/officeart/2005/8/layout/vList5"/>
    <dgm:cxn modelId="{45240F32-CFB3-4546-858D-DC6FC140EBFF}" type="presParOf" srcId="{B8CF197B-14CC-471F-8186-5D306AB962C7}" destId="{4731BDF4-555A-4904-BA22-5D3B4691479D}" srcOrd="2" destOrd="0" presId="urn:microsoft.com/office/officeart/2005/8/layout/vList5"/>
    <dgm:cxn modelId="{4D45DFEB-BD7B-4324-9CDB-8DF05B8D0D3F}" type="presParOf" srcId="{4731BDF4-555A-4904-BA22-5D3B4691479D}" destId="{7BEA3FE9-A4FA-429A-ACEB-98699BB81914}" srcOrd="0" destOrd="0" presId="urn:microsoft.com/office/officeart/2005/8/layout/vList5"/>
    <dgm:cxn modelId="{596F8AB9-5E68-4490-AA2E-31726DED1224}" type="presParOf" srcId="{4731BDF4-555A-4904-BA22-5D3B4691479D}" destId="{B0EC145B-C65A-499D-8A41-351A2D0D1CDB}" srcOrd="1" destOrd="0" presId="urn:microsoft.com/office/officeart/2005/8/layout/vList5"/>
    <dgm:cxn modelId="{B4A45CBA-A1AB-4084-9DFF-7F238C158228}" type="presParOf" srcId="{B8CF197B-14CC-471F-8186-5D306AB962C7}" destId="{322C3C95-1D3E-4F16-ADD4-33696CAC0F0B}" srcOrd="3" destOrd="0" presId="urn:microsoft.com/office/officeart/2005/8/layout/vList5"/>
    <dgm:cxn modelId="{08B33367-9C3C-4504-9BFC-F0EB06242669}" type="presParOf" srcId="{B8CF197B-14CC-471F-8186-5D306AB962C7}" destId="{AF33F68F-DEF3-4D30-A87B-606DC9BA98F3}" srcOrd="4" destOrd="0" presId="urn:microsoft.com/office/officeart/2005/8/layout/vList5"/>
    <dgm:cxn modelId="{E7CB8A3B-12F0-4A49-AF8F-A6B0EA78A869}" type="presParOf" srcId="{AF33F68F-DEF3-4D30-A87B-606DC9BA98F3}" destId="{1A17A645-DAD0-4D7A-86F8-056421EFB275}" srcOrd="0" destOrd="0" presId="urn:microsoft.com/office/officeart/2005/8/layout/vList5"/>
    <dgm:cxn modelId="{1C380D7B-7CDE-41EA-8709-641612B240CE}" type="presParOf" srcId="{AF33F68F-DEF3-4D30-A87B-606DC9BA98F3}" destId="{A1793295-004F-4406-BD20-3A094EFFF1A6}" srcOrd="1" destOrd="0" presId="urn:microsoft.com/office/officeart/2005/8/layout/vList5"/>
    <dgm:cxn modelId="{40C21AFA-4B17-47E6-9BD1-F4F12B6280B8}" type="presParOf" srcId="{B8CF197B-14CC-471F-8186-5D306AB962C7}" destId="{7FC90FA8-70FF-4ED6-A814-BA8DDE750CE2}" srcOrd="5" destOrd="0" presId="urn:microsoft.com/office/officeart/2005/8/layout/vList5"/>
    <dgm:cxn modelId="{0372DA93-8DA4-467D-8D55-3DE4F3B67DE2}" type="presParOf" srcId="{B8CF197B-14CC-471F-8186-5D306AB962C7}" destId="{F5EBA876-93CF-4984-9CFE-08B1664AA986}" srcOrd="6" destOrd="0" presId="urn:microsoft.com/office/officeart/2005/8/layout/vList5"/>
    <dgm:cxn modelId="{33CBC0F5-1A52-466B-BCD7-34C76F69988F}" type="presParOf" srcId="{F5EBA876-93CF-4984-9CFE-08B1664AA986}" destId="{68B802C7-C188-4AAE-AE77-B2107BB3DCB9}" srcOrd="0" destOrd="0" presId="urn:microsoft.com/office/officeart/2005/8/layout/vList5"/>
    <dgm:cxn modelId="{44546549-9BF9-4B8C-9091-8B2FF8882344}" type="presParOf" srcId="{F5EBA876-93CF-4984-9CFE-08B1664AA986}" destId="{24B71BD6-B6D4-45EF-AD40-BB640057E84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F82634-635E-4747-840C-D67567D7036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0C77C8-E005-4E65-8FE7-1FF59012500B}">
      <dgm:prSet phldrT="[Text]" custT="1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Attend an open forum</a:t>
          </a:r>
          <a:endParaRPr lang="en-US" sz="1600" dirty="0">
            <a:solidFill>
              <a:schemeClr val="tx1"/>
            </a:solidFill>
          </a:endParaRPr>
        </a:p>
      </dgm:t>
    </dgm:pt>
    <dgm:pt modelId="{F248883D-E2B2-41A8-8878-2069CE24D3EB}" type="parTrans" cxnId="{CD48CBAF-AE12-4056-BFD6-7375319001C8}">
      <dgm:prSet/>
      <dgm:spPr/>
      <dgm:t>
        <a:bodyPr/>
        <a:lstStyle/>
        <a:p>
          <a:endParaRPr lang="en-US"/>
        </a:p>
      </dgm:t>
    </dgm:pt>
    <dgm:pt modelId="{D233F2DA-B03C-4AA9-86FE-93E7A35DEE6E}" type="sibTrans" cxnId="{CD48CBAF-AE12-4056-BFD6-7375319001C8}">
      <dgm:prSet/>
      <dgm:spPr/>
      <dgm:t>
        <a:bodyPr/>
        <a:lstStyle/>
        <a:p>
          <a:endParaRPr lang="en-US"/>
        </a:p>
      </dgm:t>
    </dgm:pt>
    <dgm:pt modelId="{AD8309E4-C583-44B9-A2C8-1E1BA4B32561}">
      <dgm:prSet phldrT="[Text]" custT="1"/>
      <dgm:spPr>
        <a:solidFill>
          <a:srgbClr val="D0D8E9"/>
        </a:solidFill>
        <a:ln>
          <a:solidFill>
            <a:srgbClr val="2A394F"/>
          </a:solidFill>
        </a:ln>
      </dgm:spPr>
      <dgm:t>
        <a:bodyPr/>
        <a:lstStyle/>
        <a:p>
          <a:r>
            <a:rPr lang="en-US" sz="2900" dirty="0" smtClean="0">
              <a:solidFill>
                <a:srgbClr val="2A394F"/>
              </a:solidFill>
            </a:rPr>
            <a:t>Apr. or June</a:t>
          </a:r>
          <a:endParaRPr lang="en-US" sz="2900" dirty="0">
            <a:solidFill>
              <a:srgbClr val="2A394F"/>
            </a:solidFill>
          </a:endParaRPr>
        </a:p>
      </dgm:t>
    </dgm:pt>
    <dgm:pt modelId="{F9CE51FD-33BA-4A77-B534-E5E7754E0A53}" type="sibTrans" cxnId="{AE92F768-CBAA-4D37-BC8B-F1A267F911EA}">
      <dgm:prSet/>
      <dgm:spPr/>
      <dgm:t>
        <a:bodyPr/>
        <a:lstStyle/>
        <a:p>
          <a:endParaRPr lang="en-US"/>
        </a:p>
      </dgm:t>
    </dgm:pt>
    <dgm:pt modelId="{7E4D02DF-EB71-435E-8C25-58E75954759C}" type="parTrans" cxnId="{AE92F768-CBAA-4D37-BC8B-F1A267F911EA}">
      <dgm:prSet/>
      <dgm:spPr/>
      <dgm:t>
        <a:bodyPr/>
        <a:lstStyle/>
        <a:p>
          <a:endParaRPr lang="en-US"/>
        </a:p>
      </dgm:t>
    </dgm:pt>
    <dgm:pt modelId="{E4523CF9-FC4F-47AD-8CF2-AB85DA909F95}">
      <dgm:prSet phldrT="[Text]" custT="1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Once a decision is made by the Board of Curators, you will receive notice of the decision and any next steps</a:t>
          </a:r>
          <a:endParaRPr lang="en-US" sz="1800" dirty="0">
            <a:solidFill>
              <a:schemeClr val="tx1"/>
            </a:solidFill>
          </a:endParaRPr>
        </a:p>
      </dgm:t>
    </dgm:pt>
    <dgm:pt modelId="{9E1A6CF9-1BDE-4B21-B192-3EFCF62A6471}" type="parTrans" cxnId="{4834768D-F3E6-4A77-9D3D-21BD3DCC9D2E}">
      <dgm:prSet/>
      <dgm:spPr/>
      <dgm:t>
        <a:bodyPr/>
        <a:lstStyle/>
        <a:p>
          <a:endParaRPr lang="en-US"/>
        </a:p>
      </dgm:t>
    </dgm:pt>
    <dgm:pt modelId="{85EB1B79-A350-4A42-AF5D-AC17EABDF742}" type="sibTrans" cxnId="{4834768D-F3E6-4A77-9D3D-21BD3DCC9D2E}">
      <dgm:prSet/>
      <dgm:spPr/>
      <dgm:t>
        <a:bodyPr/>
        <a:lstStyle/>
        <a:p>
          <a:endParaRPr lang="en-US"/>
        </a:p>
      </dgm:t>
    </dgm:pt>
    <dgm:pt modelId="{1ABDD4BC-5920-4888-B731-07B1869FE2A0}">
      <dgm:prSet phldrT="[Text]" custT="1"/>
      <dgm:spPr>
        <a:solidFill>
          <a:srgbClr val="D0D8E9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2900" dirty="0" smtClean="0">
              <a:solidFill>
                <a:srgbClr val="2A394F"/>
              </a:solidFill>
            </a:rPr>
            <a:t>Immediately after</a:t>
          </a:r>
          <a:endParaRPr lang="en-US" sz="2900" dirty="0">
            <a:solidFill>
              <a:srgbClr val="2A394F"/>
            </a:solidFill>
          </a:endParaRPr>
        </a:p>
      </dgm:t>
    </dgm:pt>
    <dgm:pt modelId="{B5621E38-74F2-46EE-88B2-B73DB4E7A510}" type="parTrans" cxnId="{B0076509-62A1-4D36-8096-772A6BC80BB8}">
      <dgm:prSet/>
      <dgm:spPr/>
      <dgm:t>
        <a:bodyPr/>
        <a:lstStyle/>
        <a:p>
          <a:endParaRPr lang="en-US"/>
        </a:p>
      </dgm:t>
    </dgm:pt>
    <dgm:pt modelId="{632B0214-8AFC-4280-B266-41374FB61922}" type="sibTrans" cxnId="{B0076509-62A1-4D36-8096-772A6BC80BB8}">
      <dgm:prSet/>
      <dgm:spPr/>
      <dgm:t>
        <a:bodyPr/>
        <a:lstStyle/>
        <a:p>
          <a:endParaRPr lang="en-US"/>
        </a:p>
      </dgm:t>
    </dgm:pt>
    <dgm:pt modelId="{0F6F415B-0848-45D5-B76A-7F4CEEF82E25}">
      <dgm:prSet phldrT="[Text]" custT="1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If it is determined that a change will occur, access the support tools provided to learn how the changes affect you</a:t>
          </a:r>
          <a:endParaRPr lang="en-US" sz="1800" dirty="0">
            <a:solidFill>
              <a:schemeClr val="tx1"/>
            </a:solidFill>
          </a:endParaRPr>
        </a:p>
      </dgm:t>
    </dgm:pt>
    <dgm:pt modelId="{B58A4E7C-8A29-415D-9B13-F80FE9668B05}" type="parTrans" cxnId="{58E3ECA8-617C-4B37-9C1A-7184DED6215A}">
      <dgm:prSet/>
      <dgm:spPr/>
      <dgm:t>
        <a:bodyPr/>
        <a:lstStyle/>
        <a:p>
          <a:endParaRPr lang="en-US"/>
        </a:p>
      </dgm:t>
    </dgm:pt>
    <dgm:pt modelId="{9E4E465C-E46E-4091-9830-56A634F03045}" type="sibTrans" cxnId="{58E3ECA8-617C-4B37-9C1A-7184DED6215A}">
      <dgm:prSet/>
      <dgm:spPr/>
      <dgm:t>
        <a:bodyPr/>
        <a:lstStyle/>
        <a:p>
          <a:endParaRPr lang="en-US"/>
        </a:p>
      </dgm:t>
    </dgm:pt>
    <dgm:pt modelId="{95462E35-8541-4203-856E-B3BACE9FBD0C}">
      <dgm:prSet phldrT="[Text]" custT="1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Review the full TRAC Report and other details at </a:t>
          </a:r>
          <a:r>
            <a:rPr lang="en-US" sz="16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http://umurl.us/retireerec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endParaRPr lang="en-US" sz="1600" dirty="0">
            <a:solidFill>
              <a:schemeClr val="tx1"/>
            </a:solidFill>
          </a:endParaRPr>
        </a:p>
      </dgm:t>
    </dgm:pt>
    <dgm:pt modelId="{6ACB7BA1-3BC4-4950-A845-F1E58CC5C791}" type="parTrans" cxnId="{47C921C8-B271-46D5-AAC7-0664D106A4FF}">
      <dgm:prSet/>
      <dgm:spPr/>
      <dgm:t>
        <a:bodyPr/>
        <a:lstStyle/>
        <a:p>
          <a:endParaRPr lang="en-US"/>
        </a:p>
      </dgm:t>
    </dgm:pt>
    <dgm:pt modelId="{D6C6CC51-90C5-47C8-9BFA-828D44421A44}" type="sibTrans" cxnId="{47C921C8-B271-46D5-AAC7-0664D106A4FF}">
      <dgm:prSet/>
      <dgm:spPr/>
      <dgm:t>
        <a:bodyPr/>
        <a:lstStyle/>
        <a:p>
          <a:endParaRPr lang="en-US"/>
        </a:p>
      </dgm:t>
    </dgm:pt>
    <dgm:pt modelId="{33FE8E7F-5E78-490D-BFA4-E24AEF01E81D}">
      <dgm:prSet phldrT="[Text]" custT="1"/>
      <dgm:spPr>
        <a:solidFill>
          <a:srgbClr val="D0D8E9"/>
        </a:solidFill>
        <a:ln>
          <a:solidFill>
            <a:srgbClr val="2A394F"/>
          </a:solidFill>
        </a:ln>
      </dgm:spPr>
      <dgm:t>
        <a:bodyPr/>
        <a:lstStyle/>
        <a:p>
          <a:r>
            <a:rPr lang="en-US" sz="2900" dirty="0" smtClean="0">
              <a:solidFill>
                <a:srgbClr val="2A394F"/>
              </a:solidFill>
            </a:rPr>
            <a:t>Feb. 10 – Mar. 18</a:t>
          </a:r>
          <a:endParaRPr lang="en-US" sz="2900" dirty="0">
            <a:solidFill>
              <a:srgbClr val="2A394F"/>
            </a:solidFill>
          </a:endParaRPr>
        </a:p>
      </dgm:t>
    </dgm:pt>
    <dgm:pt modelId="{4915594E-F20A-4DF0-A8DC-04E3BF4606AD}" type="parTrans" cxnId="{3B48E4A0-9797-4C46-8B27-2BC89F09A7C9}">
      <dgm:prSet/>
      <dgm:spPr/>
      <dgm:t>
        <a:bodyPr/>
        <a:lstStyle/>
        <a:p>
          <a:endParaRPr lang="en-US"/>
        </a:p>
      </dgm:t>
    </dgm:pt>
    <dgm:pt modelId="{4547F49B-BF09-416D-9165-AAFCDA605515}" type="sibTrans" cxnId="{3B48E4A0-9797-4C46-8B27-2BC89F09A7C9}">
      <dgm:prSet/>
      <dgm:spPr/>
      <dgm:t>
        <a:bodyPr/>
        <a:lstStyle/>
        <a:p>
          <a:endParaRPr lang="en-US"/>
        </a:p>
      </dgm:t>
    </dgm:pt>
    <dgm:pt modelId="{FD25B055-3505-47A0-8A79-E58E4818D232}">
      <dgm:prSet phldrT="[Text]" custT="1"/>
      <dgm:spPr>
        <a:noFill/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Read the materials sent to your home</a:t>
          </a:r>
          <a:endParaRPr lang="en-US" sz="1600" dirty="0">
            <a:solidFill>
              <a:schemeClr val="tx1"/>
            </a:solidFill>
          </a:endParaRPr>
        </a:p>
      </dgm:t>
    </dgm:pt>
    <dgm:pt modelId="{F1485780-E7B5-4AF5-97E5-521F5CD6DAA6}" type="parTrans" cxnId="{B83A333B-7670-4BEE-8793-133308005D94}">
      <dgm:prSet/>
      <dgm:spPr/>
      <dgm:t>
        <a:bodyPr/>
        <a:lstStyle/>
        <a:p>
          <a:endParaRPr lang="en-US"/>
        </a:p>
      </dgm:t>
    </dgm:pt>
    <dgm:pt modelId="{49B9F416-569F-40C7-9C54-169E055B831E}" type="sibTrans" cxnId="{B83A333B-7670-4BEE-8793-133308005D94}">
      <dgm:prSet/>
      <dgm:spPr/>
      <dgm:t>
        <a:bodyPr/>
        <a:lstStyle/>
        <a:p>
          <a:endParaRPr lang="en-US"/>
        </a:p>
      </dgm:t>
    </dgm:pt>
    <dgm:pt modelId="{B8CF197B-14CC-471F-8186-5D306AB962C7}" type="pres">
      <dgm:prSet presAssocID="{29F82634-635E-4747-840C-D67567D703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383A68-12C3-4416-860D-F586DDA92BEB}" type="pres">
      <dgm:prSet presAssocID="{33FE8E7F-5E78-490D-BFA4-E24AEF01E81D}" presName="linNode" presStyleCnt="0"/>
      <dgm:spPr/>
    </dgm:pt>
    <dgm:pt modelId="{363EFBED-45A6-4B9F-A79D-103103BEE268}" type="pres">
      <dgm:prSet presAssocID="{33FE8E7F-5E78-490D-BFA4-E24AEF01E81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51433-9DAB-406A-9D2B-F7282CECBFE2}" type="pres">
      <dgm:prSet presAssocID="{33FE8E7F-5E78-490D-BFA4-E24AEF01E81D}" presName="descendantText" presStyleLbl="alignAccFollowNode1" presStyleIdx="0" presStyleCnt="3" custScaleY="99435">
        <dgm:presLayoutVars>
          <dgm:bulletEnabled val="1"/>
        </dgm:presLayoutVars>
      </dgm:prSet>
      <dgm:spPr>
        <a:noFill/>
        <a:ln>
          <a:solidFill>
            <a:srgbClr val="2A394F"/>
          </a:solidFill>
        </a:ln>
      </dgm:spPr>
      <dgm:t>
        <a:bodyPr/>
        <a:lstStyle/>
        <a:p>
          <a:endParaRPr lang="en-US"/>
        </a:p>
      </dgm:t>
    </dgm:pt>
    <dgm:pt modelId="{54E6BD6F-6DCC-440C-A341-C97BCF7518F6}" type="pres">
      <dgm:prSet presAssocID="{4547F49B-BF09-416D-9165-AAFCDA605515}" presName="sp" presStyleCnt="0"/>
      <dgm:spPr/>
    </dgm:pt>
    <dgm:pt modelId="{4731BDF4-555A-4904-BA22-5D3B4691479D}" type="pres">
      <dgm:prSet presAssocID="{AD8309E4-C583-44B9-A2C8-1E1BA4B32561}" presName="linNode" presStyleCnt="0"/>
      <dgm:spPr/>
    </dgm:pt>
    <dgm:pt modelId="{7BEA3FE9-A4FA-429A-ACEB-98699BB81914}" type="pres">
      <dgm:prSet presAssocID="{AD8309E4-C583-44B9-A2C8-1E1BA4B3256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C145B-C65A-499D-8A41-351A2D0D1CDB}" type="pres">
      <dgm:prSet presAssocID="{AD8309E4-C583-44B9-A2C8-1E1BA4B32561}" presName="descendantText" presStyleLbl="alignAccFollowNode1" presStyleIdx="1" presStyleCnt="3" custScaleY="98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C3C95-1D3E-4F16-ADD4-33696CAC0F0B}" type="pres">
      <dgm:prSet presAssocID="{F9CE51FD-33BA-4A77-B534-E5E7754E0A53}" presName="sp" presStyleCnt="0"/>
      <dgm:spPr/>
    </dgm:pt>
    <dgm:pt modelId="{AF33F68F-DEF3-4D30-A87B-606DC9BA98F3}" type="pres">
      <dgm:prSet presAssocID="{1ABDD4BC-5920-4888-B731-07B1869FE2A0}" presName="linNode" presStyleCnt="0"/>
      <dgm:spPr/>
    </dgm:pt>
    <dgm:pt modelId="{1A17A645-DAD0-4D7A-86F8-056421EFB275}" type="pres">
      <dgm:prSet presAssocID="{1ABDD4BC-5920-4888-B731-07B1869FE2A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93295-004F-4406-BD20-3A094EFFF1A6}" type="pres">
      <dgm:prSet presAssocID="{1ABDD4BC-5920-4888-B731-07B1869FE2A0}" presName="descendantText" presStyleLbl="alignAccFollowNode1" presStyleIdx="2" presStyleCnt="3" custScaleY="98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7D0F97-9CE6-4380-AB54-56561BD81521}" type="presOf" srcId="{1ABDD4BC-5920-4888-B731-07B1869FE2A0}" destId="{1A17A645-DAD0-4D7A-86F8-056421EFB275}" srcOrd="0" destOrd="0" presId="urn:microsoft.com/office/officeart/2005/8/layout/vList5"/>
    <dgm:cxn modelId="{4B6AFC4D-71B6-4526-8DF1-58CD22329F55}" type="presOf" srcId="{95462E35-8541-4203-856E-B3BACE9FBD0C}" destId="{AD251433-9DAB-406A-9D2B-F7282CECBFE2}" srcOrd="0" destOrd="1" presId="urn:microsoft.com/office/officeart/2005/8/layout/vList5"/>
    <dgm:cxn modelId="{CBBBFDBA-CDED-4A81-BFE0-A61F012B3BC1}" type="presOf" srcId="{AD8309E4-C583-44B9-A2C8-1E1BA4B32561}" destId="{7BEA3FE9-A4FA-429A-ACEB-98699BB81914}" srcOrd="0" destOrd="0" presId="urn:microsoft.com/office/officeart/2005/8/layout/vList5"/>
    <dgm:cxn modelId="{CD48CBAF-AE12-4056-BFD6-7375319001C8}" srcId="{33FE8E7F-5E78-490D-BFA4-E24AEF01E81D}" destId="{BE0C77C8-E005-4E65-8FE7-1FF59012500B}" srcOrd="0" destOrd="0" parTransId="{F248883D-E2B2-41A8-8878-2069CE24D3EB}" sibTransId="{D233F2DA-B03C-4AA9-86FE-93E7A35DEE6E}"/>
    <dgm:cxn modelId="{8A03843D-4321-4421-B5C7-52EAB1A07017}" type="presOf" srcId="{FD25B055-3505-47A0-8A79-E58E4818D232}" destId="{AD251433-9DAB-406A-9D2B-F7282CECBFE2}" srcOrd="0" destOrd="2" presId="urn:microsoft.com/office/officeart/2005/8/layout/vList5"/>
    <dgm:cxn modelId="{B83A333B-7670-4BEE-8793-133308005D94}" srcId="{33FE8E7F-5E78-490D-BFA4-E24AEF01E81D}" destId="{FD25B055-3505-47A0-8A79-E58E4818D232}" srcOrd="2" destOrd="0" parTransId="{F1485780-E7B5-4AF5-97E5-521F5CD6DAA6}" sibTransId="{49B9F416-569F-40C7-9C54-169E055B831E}"/>
    <dgm:cxn modelId="{C9024004-72D4-463F-8356-B433C7C60650}" type="presOf" srcId="{33FE8E7F-5E78-490D-BFA4-E24AEF01E81D}" destId="{363EFBED-45A6-4B9F-A79D-103103BEE268}" srcOrd="0" destOrd="0" presId="urn:microsoft.com/office/officeart/2005/8/layout/vList5"/>
    <dgm:cxn modelId="{41FA7833-9E4D-4122-9DB4-1D9422B9549B}" type="presOf" srcId="{29F82634-635E-4747-840C-D67567D70366}" destId="{B8CF197B-14CC-471F-8186-5D306AB962C7}" srcOrd="0" destOrd="0" presId="urn:microsoft.com/office/officeart/2005/8/layout/vList5"/>
    <dgm:cxn modelId="{58E3ECA8-617C-4B37-9C1A-7184DED6215A}" srcId="{1ABDD4BC-5920-4888-B731-07B1869FE2A0}" destId="{0F6F415B-0848-45D5-B76A-7F4CEEF82E25}" srcOrd="0" destOrd="0" parTransId="{B58A4E7C-8A29-415D-9B13-F80FE9668B05}" sibTransId="{9E4E465C-E46E-4091-9830-56A634F03045}"/>
    <dgm:cxn modelId="{4834768D-F3E6-4A77-9D3D-21BD3DCC9D2E}" srcId="{AD8309E4-C583-44B9-A2C8-1E1BA4B32561}" destId="{E4523CF9-FC4F-47AD-8CF2-AB85DA909F95}" srcOrd="0" destOrd="0" parTransId="{9E1A6CF9-1BDE-4B21-B192-3EFCF62A6471}" sibTransId="{85EB1B79-A350-4A42-AF5D-AC17EABDF742}"/>
    <dgm:cxn modelId="{FDE442B7-445A-4C0B-999C-49AF5C7D201E}" type="presOf" srcId="{0F6F415B-0848-45D5-B76A-7F4CEEF82E25}" destId="{A1793295-004F-4406-BD20-3A094EFFF1A6}" srcOrd="0" destOrd="0" presId="urn:microsoft.com/office/officeart/2005/8/layout/vList5"/>
    <dgm:cxn modelId="{47C921C8-B271-46D5-AAC7-0664D106A4FF}" srcId="{33FE8E7F-5E78-490D-BFA4-E24AEF01E81D}" destId="{95462E35-8541-4203-856E-B3BACE9FBD0C}" srcOrd="1" destOrd="0" parTransId="{6ACB7BA1-3BC4-4950-A845-F1E58CC5C791}" sibTransId="{D6C6CC51-90C5-47C8-9BFA-828D44421A44}"/>
    <dgm:cxn modelId="{8CA7C311-B1B9-4EFA-A4AE-0DC431F7EA12}" type="presOf" srcId="{BE0C77C8-E005-4E65-8FE7-1FF59012500B}" destId="{AD251433-9DAB-406A-9D2B-F7282CECBFE2}" srcOrd="0" destOrd="0" presId="urn:microsoft.com/office/officeart/2005/8/layout/vList5"/>
    <dgm:cxn modelId="{3B48E4A0-9797-4C46-8B27-2BC89F09A7C9}" srcId="{29F82634-635E-4747-840C-D67567D70366}" destId="{33FE8E7F-5E78-490D-BFA4-E24AEF01E81D}" srcOrd="0" destOrd="0" parTransId="{4915594E-F20A-4DF0-A8DC-04E3BF4606AD}" sibTransId="{4547F49B-BF09-416D-9165-AAFCDA605515}"/>
    <dgm:cxn modelId="{AE92F768-CBAA-4D37-BC8B-F1A267F911EA}" srcId="{29F82634-635E-4747-840C-D67567D70366}" destId="{AD8309E4-C583-44B9-A2C8-1E1BA4B32561}" srcOrd="1" destOrd="0" parTransId="{7E4D02DF-EB71-435E-8C25-58E75954759C}" sibTransId="{F9CE51FD-33BA-4A77-B534-E5E7754E0A53}"/>
    <dgm:cxn modelId="{ED67B3C4-D171-4471-A477-8ECEBB8460A3}" type="presOf" srcId="{E4523CF9-FC4F-47AD-8CF2-AB85DA909F95}" destId="{B0EC145B-C65A-499D-8A41-351A2D0D1CDB}" srcOrd="0" destOrd="0" presId="urn:microsoft.com/office/officeart/2005/8/layout/vList5"/>
    <dgm:cxn modelId="{B0076509-62A1-4D36-8096-772A6BC80BB8}" srcId="{29F82634-635E-4747-840C-D67567D70366}" destId="{1ABDD4BC-5920-4888-B731-07B1869FE2A0}" srcOrd="2" destOrd="0" parTransId="{B5621E38-74F2-46EE-88B2-B73DB4E7A510}" sibTransId="{632B0214-8AFC-4280-B266-41374FB61922}"/>
    <dgm:cxn modelId="{814EB0D1-0674-4A18-A5E2-246EAF7FDC77}" type="presParOf" srcId="{B8CF197B-14CC-471F-8186-5D306AB962C7}" destId="{C9383A68-12C3-4416-860D-F586DDA92BEB}" srcOrd="0" destOrd="0" presId="urn:microsoft.com/office/officeart/2005/8/layout/vList5"/>
    <dgm:cxn modelId="{4CE39C02-95FA-40B7-9AFB-83B4F423C694}" type="presParOf" srcId="{C9383A68-12C3-4416-860D-F586DDA92BEB}" destId="{363EFBED-45A6-4B9F-A79D-103103BEE268}" srcOrd="0" destOrd="0" presId="urn:microsoft.com/office/officeart/2005/8/layout/vList5"/>
    <dgm:cxn modelId="{0378C5C0-63E1-4DBC-AD21-DBD73819037D}" type="presParOf" srcId="{C9383A68-12C3-4416-860D-F586DDA92BEB}" destId="{AD251433-9DAB-406A-9D2B-F7282CECBFE2}" srcOrd="1" destOrd="0" presId="urn:microsoft.com/office/officeart/2005/8/layout/vList5"/>
    <dgm:cxn modelId="{C97DD354-063F-4878-8C4B-80CEA113B354}" type="presParOf" srcId="{B8CF197B-14CC-471F-8186-5D306AB962C7}" destId="{54E6BD6F-6DCC-440C-A341-C97BCF7518F6}" srcOrd="1" destOrd="0" presId="urn:microsoft.com/office/officeart/2005/8/layout/vList5"/>
    <dgm:cxn modelId="{C604144E-5959-4745-946B-6CA288744B94}" type="presParOf" srcId="{B8CF197B-14CC-471F-8186-5D306AB962C7}" destId="{4731BDF4-555A-4904-BA22-5D3B4691479D}" srcOrd="2" destOrd="0" presId="urn:microsoft.com/office/officeart/2005/8/layout/vList5"/>
    <dgm:cxn modelId="{D5AA357A-D1CE-422E-95C8-C0888A27AD78}" type="presParOf" srcId="{4731BDF4-555A-4904-BA22-5D3B4691479D}" destId="{7BEA3FE9-A4FA-429A-ACEB-98699BB81914}" srcOrd="0" destOrd="0" presId="urn:microsoft.com/office/officeart/2005/8/layout/vList5"/>
    <dgm:cxn modelId="{01665796-E567-42AB-9FDF-3C94F2387725}" type="presParOf" srcId="{4731BDF4-555A-4904-BA22-5D3B4691479D}" destId="{B0EC145B-C65A-499D-8A41-351A2D0D1CDB}" srcOrd="1" destOrd="0" presId="urn:microsoft.com/office/officeart/2005/8/layout/vList5"/>
    <dgm:cxn modelId="{B6DA14C6-DDCD-4C84-9944-281BA06F4EF4}" type="presParOf" srcId="{B8CF197B-14CC-471F-8186-5D306AB962C7}" destId="{322C3C95-1D3E-4F16-ADD4-33696CAC0F0B}" srcOrd="3" destOrd="0" presId="urn:microsoft.com/office/officeart/2005/8/layout/vList5"/>
    <dgm:cxn modelId="{476D06D9-7447-47FF-81F4-049F54FC2F1A}" type="presParOf" srcId="{B8CF197B-14CC-471F-8186-5D306AB962C7}" destId="{AF33F68F-DEF3-4D30-A87B-606DC9BA98F3}" srcOrd="4" destOrd="0" presId="urn:microsoft.com/office/officeart/2005/8/layout/vList5"/>
    <dgm:cxn modelId="{568EF7A3-212A-4CCE-A746-C0E2F4B0A3DB}" type="presParOf" srcId="{AF33F68F-DEF3-4D30-A87B-606DC9BA98F3}" destId="{1A17A645-DAD0-4D7A-86F8-056421EFB275}" srcOrd="0" destOrd="0" presId="urn:microsoft.com/office/officeart/2005/8/layout/vList5"/>
    <dgm:cxn modelId="{8FE3B3F7-3DF7-4E66-88EA-A3BA1B6D7C1F}" type="presParOf" srcId="{AF33F68F-DEF3-4D30-A87B-606DC9BA98F3}" destId="{A1793295-004F-4406-BD20-3A094EFFF1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51433-9DAB-406A-9D2B-F7282CECBFE2}">
      <dsp:nvSpPr>
        <dsp:cNvPr id="0" name=""/>
        <dsp:cNvSpPr/>
      </dsp:nvSpPr>
      <dsp:spPr>
        <a:xfrm rot="5400000">
          <a:off x="5177491" y="-2107999"/>
          <a:ext cx="837273" cy="5266944"/>
        </a:xfrm>
        <a:prstGeom prst="round2SameRect">
          <a:avLst/>
        </a:prstGeom>
        <a:noFill/>
        <a:ln w="25400" cap="flat" cmpd="sng" algn="ctr">
          <a:solidFill>
            <a:srgbClr val="2A394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Open forums: 2/17 at 10:30 – Noon, 3:30 – 5:00 PM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More details at </a:t>
          </a:r>
          <a:r>
            <a:rPr lang="en-US" sz="1800" kern="1200" dirty="0" smtClean="0">
              <a:hlinkClick xmlns:r="http://schemas.openxmlformats.org/officeDocument/2006/relationships" r:id="rId1"/>
            </a:rPr>
            <a:t>http://umurl.us/retireerec</a:t>
          </a:r>
          <a:r>
            <a:rPr lang="en-US" sz="1800" kern="1200" dirty="0" smtClean="0"/>
            <a:t>  </a:t>
          </a:r>
          <a:endParaRPr lang="en-US" sz="1800" kern="1200" dirty="0"/>
        </a:p>
      </dsp:txBody>
      <dsp:txXfrm rot="-5400000">
        <a:off x="2962656" y="147708"/>
        <a:ext cx="5226072" cy="755529"/>
      </dsp:txXfrm>
    </dsp:sp>
    <dsp:sp modelId="{363EFBED-45A6-4B9F-A79D-103103BEE268}">
      <dsp:nvSpPr>
        <dsp:cNvPr id="0" name=""/>
        <dsp:cNvSpPr/>
      </dsp:nvSpPr>
      <dsp:spPr>
        <a:xfrm>
          <a:off x="0" y="2175"/>
          <a:ext cx="2962656" cy="1046592"/>
        </a:xfrm>
        <a:prstGeom prst="roundRect">
          <a:avLst/>
        </a:prstGeom>
        <a:solidFill>
          <a:srgbClr val="D0D8E9"/>
        </a:solidFill>
        <a:ln w="25400" cap="flat" cmpd="sng" algn="ctr">
          <a:solidFill>
            <a:srgbClr val="2A394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2A394F"/>
              </a:solidFill>
            </a:rPr>
            <a:t>Feb. 10 – Mar. 18</a:t>
          </a:r>
          <a:endParaRPr lang="en-US" sz="2900" kern="1200" dirty="0">
            <a:solidFill>
              <a:srgbClr val="2A394F"/>
            </a:solidFill>
          </a:endParaRPr>
        </a:p>
      </dsp:txBody>
      <dsp:txXfrm>
        <a:off x="51090" y="53265"/>
        <a:ext cx="2860476" cy="944412"/>
      </dsp:txXfrm>
    </dsp:sp>
    <dsp:sp modelId="{B0EC145B-C65A-499D-8A41-351A2D0D1CDB}">
      <dsp:nvSpPr>
        <dsp:cNvPr id="0" name=""/>
        <dsp:cNvSpPr/>
      </dsp:nvSpPr>
      <dsp:spPr>
        <a:xfrm rot="5400000">
          <a:off x="5177491" y="-1009078"/>
          <a:ext cx="837273" cy="5266944"/>
        </a:xfrm>
        <a:prstGeom prst="round2SameRect">
          <a:avLst/>
        </a:prstGeom>
        <a:noFill/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Board action on final recommendations</a:t>
          </a:r>
          <a:endParaRPr lang="en-US" sz="1800" kern="1200" dirty="0"/>
        </a:p>
      </dsp:txBody>
      <dsp:txXfrm rot="-5400000">
        <a:off x="2962656" y="1246629"/>
        <a:ext cx="5226072" cy="755529"/>
      </dsp:txXfrm>
    </dsp:sp>
    <dsp:sp modelId="{7BEA3FE9-A4FA-429A-ACEB-98699BB81914}">
      <dsp:nvSpPr>
        <dsp:cNvPr id="0" name=""/>
        <dsp:cNvSpPr/>
      </dsp:nvSpPr>
      <dsp:spPr>
        <a:xfrm>
          <a:off x="0" y="1101097"/>
          <a:ext cx="2962656" cy="1046592"/>
        </a:xfrm>
        <a:prstGeom prst="roundRect">
          <a:avLst/>
        </a:prstGeom>
        <a:solidFill>
          <a:srgbClr val="D0D8E9"/>
        </a:solidFill>
        <a:ln w="25400" cap="flat" cmpd="sng" algn="ctr">
          <a:solidFill>
            <a:srgbClr val="2A394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2A394F"/>
              </a:solidFill>
            </a:rPr>
            <a:t>Apr. or June</a:t>
          </a:r>
          <a:endParaRPr lang="en-US" sz="2900" kern="1200" dirty="0">
            <a:solidFill>
              <a:srgbClr val="2A394F"/>
            </a:solidFill>
          </a:endParaRPr>
        </a:p>
      </dsp:txBody>
      <dsp:txXfrm>
        <a:off x="51090" y="1152187"/>
        <a:ext cx="2860476" cy="944412"/>
      </dsp:txXfrm>
    </dsp:sp>
    <dsp:sp modelId="{A1793295-004F-4406-BD20-3A094EFFF1A6}">
      <dsp:nvSpPr>
        <dsp:cNvPr id="0" name=""/>
        <dsp:cNvSpPr/>
      </dsp:nvSpPr>
      <dsp:spPr>
        <a:xfrm rot="5400000">
          <a:off x="5177491" y="89843"/>
          <a:ext cx="837273" cy="5266944"/>
        </a:xfrm>
        <a:prstGeom prst="round2SameRect">
          <a:avLst/>
        </a:prstGeom>
        <a:noFill/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Support tools provided to help faculty/staff learn how changes affect individual retirement plans</a:t>
          </a:r>
          <a:endParaRPr lang="en-US" sz="1800" kern="1200" dirty="0"/>
        </a:p>
      </dsp:txBody>
      <dsp:txXfrm rot="-5400000">
        <a:off x="2962656" y="2345550"/>
        <a:ext cx="5226072" cy="755529"/>
      </dsp:txXfrm>
    </dsp:sp>
    <dsp:sp modelId="{1A17A645-DAD0-4D7A-86F8-056421EFB275}">
      <dsp:nvSpPr>
        <dsp:cNvPr id="0" name=""/>
        <dsp:cNvSpPr/>
      </dsp:nvSpPr>
      <dsp:spPr>
        <a:xfrm>
          <a:off x="0" y="2200019"/>
          <a:ext cx="2962656" cy="1046592"/>
        </a:xfrm>
        <a:prstGeom prst="roundRect">
          <a:avLst/>
        </a:prstGeom>
        <a:solidFill>
          <a:srgbClr val="D0D8E9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2A394F"/>
              </a:solidFill>
            </a:rPr>
            <a:t>BOC action taken</a:t>
          </a:r>
          <a:endParaRPr lang="en-US" sz="2900" kern="1200" dirty="0">
            <a:solidFill>
              <a:srgbClr val="2A394F"/>
            </a:solidFill>
          </a:endParaRPr>
        </a:p>
      </dsp:txBody>
      <dsp:txXfrm>
        <a:off x="51090" y="2251109"/>
        <a:ext cx="2860476" cy="944412"/>
      </dsp:txXfrm>
    </dsp:sp>
    <dsp:sp modelId="{24B71BD6-B6D4-45EF-AD40-BB640057E841}">
      <dsp:nvSpPr>
        <dsp:cNvPr id="0" name=""/>
        <dsp:cNvSpPr/>
      </dsp:nvSpPr>
      <dsp:spPr>
        <a:xfrm rot="5400000">
          <a:off x="5177491" y="1188764"/>
          <a:ext cx="837273" cy="5266944"/>
        </a:xfrm>
        <a:prstGeom prst="round2SameRect">
          <a:avLst/>
        </a:prstGeom>
        <a:noFill/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If approved, the recommended changes go into effect on this date</a:t>
          </a:r>
          <a:endParaRPr lang="en-US" sz="1800" kern="1200" dirty="0"/>
        </a:p>
      </dsp:txBody>
      <dsp:txXfrm rot="-5400000">
        <a:off x="2962656" y="3444471"/>
        <a:ext cx="5226072" cy="755529"/>
      </dsp:txXfrm>
    </dsp:sp>
    <dsp:sp modelId="{68B802C7-C188-4AAE-AE77-B2107BB3DCB9}">
      <dsp:nvSpPr>
        <dsp:cNvPr id="0" name=""/>
        <dsp:cNvSpPr/>
      </dsp:nvSpPr>
      <dsp:spPr>
        <a:xfrm>
          <a:off x="0" y="3298940"/>
          <a:ext cx="2962656" cy="1046592"/>
        </a:xfrm>
        <a:prstGeom prst="roundRect">
          <a:avLst/>
        </a:prstGeom>
        <a:solidFill>
          <a:srgbClr val="D0D8E9"/>
        </a:solidFill>
        <a:ln w="25400" cap="flat" cmpd="sng" algn="ctr">
          <a:solidFill>
            <a:srgbClr val="2A394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2A394F"/>
              </a:solidFill>
            </a:rPr>
            <a:t>Jan. 1, 2018</a:t>
          </a:r>
          <a:endParaRPr lang="en-US" sz="2900" kern="1200" dirty="0">
            <a:solidFill>
              <a:srgbClr val="2A394F"/>
            </a:solidFill>
          </a:endParaRPr>
        </a:p>
      </dsp:txBody>
      <dsp:txXfrm>
        <a:off x="51090" y="3350030"/>
        <a:ext cx="2860476" cy="944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51433-9DAB-406A-9D2B-F7282CECBFE2}">
      <dsp:nvSpPr>
        <dsp:cNvPr id="0" name=""/>
        <dsp:cNvSpPr/>
      </dsp:nvSpPr>
      <dsp:spPr>
        <a:xfrm rot="5400000">
          <a:off x="5038847" y="-1930790"/>
          <a:ext cx="1114560" cy="5266944"/>
        </a:xfrm>
        <a:prstGeom prst="round2SameRect">
          <a:avLst/>
        </a:prstGeom>
        <a:noFill/>
        <a:ln w="25400" cap="flat" cmpd="sng" algn="ctr">
          <a:solidFill>
            <a:srgbClr val="2A394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Attend an open forum</a:t>
          </a:r>
          <a:endParaRPr lang="en-US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Review the full TRAC Report and other details at </a:t>
          </a:r>
          <a:r>
            <a:rPr lang="en-US" sz="1600" kern="12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http://umurl.us/retireerec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endParaRPr lang="en-US" sz="1600" kern="1200" dirty="0">
            <a:solidFill>
              <a:schemeClr val="tx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Read the materials sent to your home</a:t>
          </a:r>
          <a:endParaRPr lang="en-US" sz="1600" kern="1200" dirty="0">
            <a:solidFill>
              <a:schemeClr val="tx1"/>
            </a:solidFill>
          </a:endParaRPr>
        </a:p>
      </dsp:txBody>
      <dsp:txXfrm rot="-5400000">
        <a:off x="2962655" y="199810"/>
        <a:ext cx="5212536" cy="1005744"/>
      </dsp:txXfrm>
    </dsp:sp>
    <dsp:sp modelId="{363EFBED-45A6-4B9F-A79D-103103BEE268}">
      <dsp:nvSpPr>
        <dsp:cNvPr id="0" name=""/>
        <dsp:cNvSpPr/>
      </dsp:nvSpPr>
      <dsp:spPr>
        <a:xfrm>
          <a:off x="0" y="2122"/>
          <a:ext cx="2962656" cy="1401117"/>
        </a:xfrm>
        <a:prstGeom prst="roundRect">
          <a:avLst/>
        </a:prstGeom>
        <a:solidFill>
          <a:srgbClr val="D0D8E9"/>
        </a:solidFill>
        <a:ln w="25400" cap="flat" cmpd="sng" algn="ctr">
          <a:solidFill>
            <a:srgbClr val="2A394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2A394F"/>
              </a:solidFill>
            </a:rPr>
            <a:t>Feb. 10 – Mar. 18</a:t>
          </a:r>
          <a:endParaRPr lang="en-US" sz="2900" kern="1200" dirty="0">
            <a:solidFill>
              <a:srgbClr val="2A394F"/>
            </a:solidFill>
          </a:endParaRPr>
        </a:p>
      </dsp:txBody>
      <dsp:txXfrm>
        <a:off x="68397" y="70519"/>
        <a:ext cx="2825862" cy="1264323"/>
      </dsp:txXfrm>
    </dsp:sp>
    <dsp:sp modelId="{B0EC145B-C65A-499D-8A41-351A2D0D1CDB}">
      <dsp:nvSpPr>
        <dsp:cNvPr id="0" name=""/>
        <dsp:cNvSpPr/>
      </dsp:nvSpPr>
      <dsp:spPr>
        <a:xfrm rot="5400000">
          <a:off x="5041520" y="-459617"/>
          <a:ext cx="1109214" cy="5266944"/>
        </a:xfrm>
        <a:prstGeom prst="round2SameRect">
          <a:avLst/>
        </a:prstGeom>
        <a:noFill/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Once a decision is made by the Board of Curators, you will receive notice of the decision and any next steps</a:t>
          </a:r>
          <a:endParaRPr lang="en-US" sz="1800" kern="1200" dirty="0">
            <a:solidFill>
              <a:schemeClr val="tx1"/>
            </a:solidFill>
          </a:endParaRPr>
        </a:p>
      </dsp:txBody>
      <dsp:txXfrm rot="-5400000">
        <a:off x="2962656" y="1673394"/>
        <a:ext cx="5212797" cy="1000920"/>
      </dsp:txXfrm>
    </dsp:sp>
    <dsp:sp modelId="{7BEA3FE9-A4FA-429A-ACEB-98699BB81914}">
      <dsp:nvSpPr>
        <dsp:cNvPr id="0" name=""/>
        <dsp:cNvSpPr/>
      </dsp:nvSpPr>
      <dsp:spPr>
        <a:xfrm>
          <a:off x="0" y="1473295"/>
          <a:ext cx="2962656" cy="1401117"/>
        </a:xfrm>
        <a:prstGeom prst="roundRect">
          <a:avLst/>
        </a:prstGeom>
        <a:solidFill>
          <a:srgbClr val="D0D8E9"/>
        </a:solidFill>
        <a:ln w="25400" cap="flat" cmpd="sng" algn="ctr">
          <a:solidFill>
            <a:srgbClr val="2A394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2A394F"/>
              </a:solidFill>
            </a:rPr>
            <a:t>Apr. or June</a:t>
          </a:r>
          <a:endParaRPr lang="en-US" sz="2900" kern="1200" dirty="0">
            <a:solidFill>
              <a:srgbClr val="2A394F"/>
            </a:solidFill>
          </a:endParaRPr>
        </a:p>
      </dsp:txBody>
      <dsp:txXfrm>
        <a:off x="68397" y="1541692"/>
        <a:ext cx="2825862" cy="1264323"/>
      </dsp:txXfrm>
    </dsp:sp>
    <dsp:sp modelId="{A1793295-004F-4406-BD20-3A094EFFF1A6}">
      <dsp:nvSpPr>
        <dsp:cNvPr id="0" name=""/>
        <dsp:cNvSpPr/>
      </dsp:nvSpPr>
      <dsp:spPr>
        <a:xfrm rot="5400000">
          <a:off x="5041520" y="1011555"/>
          <a:ext cx="1109214" cy="5266944"/>
        </a:xfrm>
        <a:prstGeom prst="round2SameRect">
          <a:avLst/>
        </a:prstGeom>
        <a:noFill/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If it is determined that a change will occur, access the support tools provided to learn how the changes affect you</a:t>
          </a:r>
          <a:endParaRPr lang="en-US" sz="1800" kern="1200" dirty="0">
            <a:solidFill>
              <a:schemeClr val="tx1"/>
            </a:solidFill>
          </a:endParaRPr>
        </a:p>
      </dsp:txBody>
      <dsp:txXfrm rot="-5400000">
        <a:off x="2962656" y="3144567"/>
        <a:ext cx="5212797" cy="1000920"/>
      </dsp:txXfrm>
    </dsp:sp>
    <dsp:sp modelId="{1A17A645-DAD0-4D7A-86F8-056421EFB275}">
      <dsp:nvSpPr>
        <dsp:cNvPr id="0" name=""/>
        <dsp:cNvSpPr/>
      </dsp:nvSpPr>
      <dsp:spPr>
        <a:xfrm>
          <a:off x="0" y="2944468"/>
          <a:ext cx="2962656" cy="1401117"/>
        </a:xfrm>
        <a:prstGeom prst="roundRect">
          <a:avLst/>
        </a:prstGeom>
        <a:solidFill>
          <a:srgbClr val="D0D8E9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2A394F"/>
              </a:solidFill>
            </a:rPr>
            <a:t>Immediately after</a:t>
          </a:r>
          <a:endParaRPr lang="en-US" sz="2900" kern="1200" dirty="0">
            <a:solidFill>
              <a:srgbClr val="2A394F"/>
            </a:solidFill>
          </a:endParaRPr>
        </a:p>
      </dsp:txBody>
      <dsp:txXfrm>
        <a:off x="68397" y="3012865"/>
        <a:ext cx="2825862" cy="1264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D7934F-7A6A-4AF7-8CC1-362AE6244B91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B499BC-489D-4C71-936D-8A621A39F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0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90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06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94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10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47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21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11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19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94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7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499BC-489D-4C71-936D-8A621A39FF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4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w_01-title.eps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450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607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5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2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w_07-closing.eps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00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ayout (option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w_08-optional_closing.eps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64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647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7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9876"/>
            <a:ext cx="4038600" cy="4237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9876"/>
            <a:ext cx="4038600" cy="42378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1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2109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67991"/>
            <a:ext cx="4040188" cy="36182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210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67991"/>
            <a:ext cx="4041775" cy="36182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820463"/>
            <a:ext cx="9153144" cy="5636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5955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8506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85069"/>
            <a:ext cx="5111750" cy="43111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447119"/>
            <a:ext cx="3008313" cy="31491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820463"/>
            <a:ext cx="9153144" cy="5636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7253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470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39271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0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85614"/>
            <a:ext cx="8229600" cy="1141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02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853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228BA-AEFE-4047-AB47-36DBE999DF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6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murl.us/retireere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tiree-ins@umsystem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Retiree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607334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  <a:ea typeface="ヒラギノ角ゴ Pro W3" pitchFamily="126" charset="-128"/>
              </a:rPr>
              <a:t>Faculty and Staff Open Forum Discussions</a:t>
            </a:r>
          </a:p>
          <a:p>
            <a:r>
              <a:rPr lang="en-US" altLang="en-US" dirty="0" smtClean="0">
                <a:solidFill>
                  <a:schemeClr val="tx1"/>
                </a:solidFill>
                <a:ea typeface="ヒラギノ角ゴ Pro W3" pitchFamily="126" charset="-128"/>
              </a:rPr>
              <a:t>o</a:t>
            </a:r>
            <a:r>
              <a:rPr lang="en-US" altLang="en-US" dirty="0">
                <a:solidFill>
                  <a:schemeClr val="tx1"/>
                </a:solidFill>
                <a:ea typeface="ヒラギノ角ゴ Pro W3" pitchFamily="126" charset="-128"/>
              </a:rPr>
              <a:t>n</a:t>
            </a:r>
            <a:r>
              <a:rPr lang="en-US" altLang="en-US" dirty="0" smtClean="0">
                <a:solidFill>
                  <a:schemeClr val="tx1"/>
                </a:solidFill>
                <a:ea typeface="ヒラギノ角ゴ Pro W3" pitchFamily="126" charset="-128"/>
              </a:rPr>
              <a:t> Recommended </a:t>
            </a:r>
            <a:r>
              <a:rPr lang="en-US" altLang="en-US" dirty="0">
                <a:solidFill>
                  <a:schemeClr val="tx1"/>
                </a:solidFill>
                <a:ea typeface="ヒラギノ角ゴ Pro W3" pitchFamily="126" charset="-128"/>
              </a:rPr>
              <a:t>C</a:t>
            </a:r>
            <a:r>
              <a:rPr lang="en-US" altLang="en-US" dirty="0" smtClean="0">
                <a:solidFill>
                  <a:schemeClr val="tx1"/>
                </a:solidFill>
                <a:ea typeface="ヒラギノ角ゴ Pro W3" pitchFamily="126" charset="-128"/>
              </a:rPr>
              <a:t>hanges</a:t>
            </a:r>
          </a:p>
        </p:txBody>
      </p:sp>
    </p:spTree>
    <p:extLst>
      <p:ext uri="{BB962C8B-B14F-4D97-AF65-F5344CB8AC3E}">
        <p14:creationId xmlns:p14="http://schemas.microsoft.com/office/powerpoint/2010/main" val="303275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feedback?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0217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400" b="1" dirty="0" smtClean="0"/>
              <a:t>?</a:t>
            </a:r>
            <a:endParaRPr lang="en-US" sz="1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Next steps: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should I do now?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10838"/>
              </p:ext>
            </p:extLst>
          </p:nvPr>
        </p:nvGraphicFramePr>
        <p:xfrm>
          <a:off x="457200" y="1273631"/>
          <a:ext cx="8229600" cy="4347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http://umurl.us/retireerec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HR Service Center</a:t>
            </a:r>
          </a:p>
          <a:p>
            <a:pPr lvl="1"/>
            <a:r>
              <a:rPr lang="en-US" dirty="0" smtClean="0"/>
              <a:t>(573) 882-2146</a:t>
            </a:r>
          </a:p>
          <a:p>
            <a:pPr lvl="1"/>
            <a:r>
              <a:rPr lang="en-US" dirty="0" smtClean="0"/>
              <a:t>(800) 488-5288</a:t>
            </a:r>
          </a:p>
          <a:p>
            <a:pPr lvl="1"/>
            <a:r>
              <a:rPr lang="en-US" dirty="0">
                <a:hlinkClick r:id="rId4"/>
              </a:rPr>
              <a:t>r</a:t>
            </a:r>
            <a:r>
              <a:rPr lang="en-US" dirty="0" smtClean="0">
                <a:hlinkClick r:id="rId4"/>
              </a:rPr>
              <a:t>etiree-ins@umsystem.edu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9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8943"/>
            <a:ext cx="8229600" cy="4586727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Make retiree insurance available to as many employees as possible, especially those with long service or nearing </a:t>
            </a:r>
            <a:r>
              <a:rPr lang="en-US" dirty="0" smtClean="0"/>
              <a:t>retirement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Maintain pay </a:t>
            </a:r>
            <a:r>
              <a:rPr lang="en-US" dirty="0"/>
              <a:t>and </a:t>
            </a:r>
            <a:r>
              <a:rPr lang="en-US" dirty="0" smtClean="0"/>
              <a:t>benefits for active employees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Offer a pay </a:t>
            </a:r>
            <a:r>
              <a:rPr lang="en-US" dirty="0"/>
              <a:t>and benefits package that ensures </a:t>
            </a:r>
            <a:r>
              <a:rPr lang="en-US" dirty="0" smtClean="0"/>
              <a:t>UM </a:t>
            </a:r>
            <a:r>
              <a:rPr lang="en-US" dirty="0"/>
              <a:t>can recruit, retain, and reward talented </a:t>
            </a:r>
            <a:r>
              <a:rPr lang="en-US" dirty="0" smtClean="0"/>
              <a:t>people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Keep the benefits rate at an affordable percentage for campuses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Improve cost </a:t>
            </a:r>
            <a:r>
              <a:rPr lang="en-US" dirty="0"/>
              <a:t>predictability for the overall pay and benefits </a:t>
            </a:r>
            <a:r>
              <a:rPr lang="en-US" dirty="0" smtClean="0"/>
              <a:t>package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Why changes are needed: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</a:t>
            </a:r>
            <a:r>
              <a:rPr lang="en-US" dirty="0" smtClean="0"/>
              <a:t>ffects if we don’t make a change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31402"/>
            <a:ext cx="8229600" cy="165336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UM has an $808 </a:t>
            </a:r>
            <a:r>
              <a:rPr lang="en-US" dirty="0"/>
              <a:t>million liability this year, which will only grow over time</a:t>
            </a:r>
          </a:p>
          <a:p>
            <a:r>
              <a:rPr lang="en-US" dirty="0"/>
              <a:t>Paying </a:t>
            </a:r>
            <a:r>
              <a:rPr lang="en-US" dirty="0" smtClean="0"/>
              <a:t>this year’s bill on </a:t>
            </a:r>
            <a:r>
              <a:rPr lang="en-US" dirty="0"/>
              <a:t>the liability would require an extra $33 </a:t>
            </a:r>
            <a:r>
              <a:rPr lang="en-US" dirty="0" smtClean="0"/>
              <a:t>million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270" y="2817157"/>
            <a:ext cx="5411972" cy="320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</a:t>
            </a:r>
            <a:r>
              <a:rPr lang="en-US" dirty="0"/>
              <a:t>and research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74658"/>
              </p:ext>
            </p:extLst>
          </p:nvPr>
        </p:nvGraphicFramePr>
        <p:xfrm>
          <a:off x="287869" y="1227666"/>
          <a:ext cx="8568265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6897"/>
                <a:gridCol w="3155800"/>
                <a:gridCol w="2785568"/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Total Rewards </a:t>
                      </a:r>
                    </a:p>
                    <a:p>
                      <a:pPr algn="l"/>
                      <a:r>
                        <a:rPr lang="en-US" sz="2400" b="1" dirty="0" smtClean="0"/>
                        <a:t>Ad-Hoc Task Force</a:t>
                      </a:r>
                    </a:p>
                    <a:p>
                      <a:pPr algn="l"/>
                      <a:r>
                        <a:rPr lang="en-US" dirty="0" smtClean="0"/>
                        <a:t>(2013</a:t>
                      </a:r>
                      <a:r>
                        <a:rPr lang="en-US" baseline="0" dirty="0" smtClean="0"/>
                        <a:t> – 2014)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Retiree Medical Study</a:t>
                      </a:r>
                    </a:p>
                    <a:p>
                      <a:pPr algn="l"/>
                      <a:r>
                        <a:rPr lang="en-US" dirty="0" smtClean="0"/>
                        <a:t>(Jan. – Nov. 2015)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Total Rewards Advisory Comm.</a:t>
                      </a:r>
                    </a:p>
                    <a:p>
                      <a:pPr algn="l"/>
                      <a:r>
                        <a:rPr lang="en-US" dirty="0" smtClean="0"/>
                        <a:t>(June 2015 – Present)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9"/>
                    </a:solidFill>
                  </a:tcPr>
                </a:tc>
              </a:tr>
              <a:tr h="21717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Recommendation 5:</a:t>
                      </a:r>
                    </a:p>
                    <a:p>
                      <a:r>
                        <a:rPr lang="en-US" sz="1800" dirty="0" smtClean="0"/>
                        <a:t>Leverage marketplace opportunities for retiree medical benefits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/>
                        <a:t>30</a:t>
                      </a:r>
                      <a:r>
                        <a:rPr lang="en-US" sz="1800" dirty="0" smtClean="0"/>
                        <a:t> listening sessions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11 focus groups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Survey of over 2,500 employees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Comparison with peers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Outreach to campus, employee, and retiree leaders, plus comparators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analysis: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lose scrutiny of many different options;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assistance from third-party actuaries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Faculty</a:t>
                      </a:r>
                      <a:r>
                        <a:rPr lang="en-US" baseline="0" dirty="0" smtClean="0"/>
                        <a:t>, staff, and retiree reps. reviewed research,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including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more than 30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scenarios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Many peers: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liminate retiree insurance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Conversely,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TRAC’s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solution: UM benefits remain available for:</a:t>
                      </a:r>
                    </a:p>
                    <a:p>
                      <a:pPr marL="50800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current retirees</a:t>
                      </a:r>
                    </a:p>
                    <a:p>
                      <a:pPr marL="508000" lvl="1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many employees as possible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Research: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these changes are </a:t>
            </a:r>
            <a:r>
              <a:rPr lang="en-US" b="1" i="1" u="sng" dirty="0" smtClean="0"/>
              <a:t>not</a:t>
            </a:r>
            <a:r>
              <a:rPr lang="en-US" dirty="0" smtClean="0"/>
              <a:t>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</a:t>
            </a:r>
            <a:r>
              <a:rPr lang="en-US" dirty="0" smtClean="0"/>
              <a:t>ot about the pension plan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The </a:t>
            </a:r>
            <a:r>
              <a:rPr lang="en-US" dirty="0"/>
              <a:t>pension plan is well-funded and </a:t>
            </a:r>
            <a:r>
              <a:rPr lang="en-US" dirty="0" smtClean="0"/>
              <a:t>stable</a:t>
            </a:r>
          </a:p>
          <a:p>
            <a:r>
              <a:rPr lang="en-US" dirty="0"/>
              <a:t>N</a:t>
            </a:r>
            <a:r>
              <a:rPr lang="en-US" dirty="0" smtClean="0"/>
              <a:t>ot about insurance provided during active employment</a:t>
            </a:r>
          </a:p>
          <a:p>
            <a:pPr lvl="1"/>
            <a:r>
              <a:rPr lang="en-US" dirty="0" smtClean="0"/>
              <a:t>Competitive insurance coverages are available to all benefit eligible faculty and staff</a:t>
            </a:r>
          </a:p>
          <a:p>
            <a:pPr lvl="1"/>
            <a:r>
              <a:rPr lang="en-US" dirty="0" smtClean="0"/>
              <a:t>Retiree insurance is available to those who become eligible for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40968"/>
            <a:ext cx="9144000" cy="1917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434471"/>
              </p:ext>
            </p:extLst>
          </p:nvPr>
        </p:nvGraphicFramePr>
        <p:xfrm>
          <a:off x="446562" y="235492"/>
          <a:ext cx="6796803" cy="649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826"/>
                <a:gridCol w="271401"/>
                <a:gridCol w="250333"/>
                <a:gridCol w="250333"/>
                <a:gridCol w="250953"/>
                <a:gridCol w="250953"/>
                <a:gridCol w="293089"/>
                <a:gridCol w="293089"/>
                <a:gridCol w="293089"/>
                <a:gridCol w="293089"/>
                <a:gridCol w="293089"/>
                <a:gridCol w="293089"/>
                <a:gridCol w="293089"/>
                <a:gridCol w="293089"/>
                <a:gridCol w="305917"/>
                <a:gridCol w="280261"/>
                <a:gridCol w="293089"/>
                <a:gridCol w="265802"/>
                <a:gridCol w="300545"/>
                <a:gridCol w="258389"/>
                <a:gridCol w="258389"/>
                <a:gridCol w="323450"/>
                <a:gridCol w="323450"/>
              </a:tblGrid>
              <a:tr h="1565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≤4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25*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noFill/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≤ 25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</a:tr>
              <a:tr h="1351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  <a:tr h="365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  <a:tr h="137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≥70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7CA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2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 anchor="ctr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FFE98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86" marR="52986" marT="0" marB="0">
                    <a:solidFill>
                      <a:srgbClr val="D0BFD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6345" y="2"/>
            <a:ext cx="623701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2A394F"/>
                </a:solidFill>
                <a:latin typeface="Sylfaen" panose="010A0502050306030303" pitchFamily="18" charset="0"/>
              </a:rPr>
              <a:t>≤</a:t>
            </a:r>
            <a:r>
              <a:rPr lang="en-US" sz="1600" dirty="0">
                <a:solidFill>
                  <a:srgbClr val="2A394F"/>
                </a:solidFill>
                <a:latin typeface="Calibri" panose="020F0502020204030204" pitchFamily="34" charset="0"/>
              </a:rPr>
              <a:t>4                                           </a:t>
            </a:r>
            <a:r>
              <a:rPr lang="en-US" sz="1600" dirty="0">
                <a:solidFill>
                  <a:srgbClr val="2A394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 yrs. of service                                            25*</a:t>
            </a:r>
            <a:endParaRPr lang="en-US" sz="1600" dirty="0">
              <a:solidFill>
                <a:srgbClr val="2A394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133" y="421510"/>
            <a:ext cx="246221" cy="6306222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2A394F"/>
                </a:solidFill>
                <a:latin typeface="Sylfaen" panose="010A0502050306030303" pitchFamily="18" charset="0"/>
              </a:rPr>
              <a:t>≥ </a:t>
            </a:r>
            <a:r>
              <a:rPr lang="en-US" sz="1600" dirty="0">
                <a:solidFill>
                  <a:srgbClr val="2A394F"/>
                </a:solidFill>
                <a:latin typeface="Calibri" panose="020F0502020204030204" pitchFamily="34" charset="0"/>
              </a:rPr>
              <a:t>70                                   </a:t>
            </a:r>
            <a:r>
              <a:rPr lang="en-US" sz="1600" dirty="0">
                <a:solidFill>
                  <a:srgbClr val="2A394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 age as of 12/31/2017                                   </a:t>
            </a:r>
            <a:r>
              <a:rPr lang="en-US" sz="1600" dirty="0">
                <a:solidFill>
                  <a:srgbClr val="2A394F"/>
                </a:solidFill>
                <a:latin typeface="Sylfaen" panose="010A0502050306030303" pitchFamily="18" charset="0"/>
                <a:sym typeface="Wingdings" panose="05000000000000000000" pitchFamily="2" charset="2"/>
              </a:rPr>
              <a:t>≤ </a:t>
            </a:r>
            <a:r>
              <a:rPr lang="en-US" sz="1600" dirty="0">
                <a:solidFill>
                  <a:srgbClr val="2A394F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25</a:t>
            </a:r>
            <a:endParaRPr lang="en-US" sz="1600" dirty="0">
              <a:solidFill>
                <a:srgbClr val="2A394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33553" y="2507283"/>
            <a:ext cx="3086613" cy="2539362"/>
          </a:xfrm>
          <a:prstGeom prst="roundRect">
            <a:avLst/>
          </a:prstGeom>
          <a:solidFill>
            <a:srgbClr val="D2E7E8"/>
          </a:solidFill>
          <a:ln>
            <a:solidFill>
              <a:srgbClr val="2A394F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2A394F"/>
                </a:solidFill>
              </a:rPr>
              <a:t>Access Category C:</a:t>
            </a:r>
          </a:p>
          <a:p>
            <a:r>
              <a:rPr lang="en-US" sz="1400" u="sng" dirty="0">
                <a:solidFill>
                  <a:srgbClr val="2A394F"/>
                </a:solidFill>
              </a:rPr>
              <a:t>On 12/31/2017</a:t>
            </a:r>
            <a:r>
              <a:rPr lang="en-US" sz="1400" dirty="0">
                <a:solidFill>
                  <a:srgbClr val="2A394F"/>
                </a:solidFill>
              </a:rPr>
              <a:t>:</a:t>
            </a:r>
          </a:p>
          <a:p>
            <a:r>
              <a:rPr lang="en-US" sz="1400" dirty="0">
                <a:solidFill>
                  <a:srgbClr val="2A394F"/>
                </a:solidFill>
              </a:rPr>
              <a:t>Age + </a:t>
            </a:r>
            <a:r>
              <a:rPr lang="en-US" sz="1400" dirty="0" err="1">
                <a:solidFill>
                  <a:srgbClr val="2A394F"/>
                </a:solidFill>
              </a:rPr>
              <a:t>Yrs</a:t>
            </a:r>
            <a:r>
              <a:rPr lang="en-US" sz="1400" dirty="0">
                <a:solidFill>
                  <a:srgbClr val="2A394F"/>
                </a:solidFill>
              </a:rPr>
              <a:t> of Service </a:t>
            </a:r>
            <a:r>
              <a:rPr lang="en-US" sz="1400" dirty="0">
                <a:solidFill>
                  <a:srgbClr val="2A394F"/>
                </a:solidFill>
                <a:latin typeface="Sylfaen" panose="010A0502050306030303" pitchFamily="18" charset="0"/>
              </a:rPr>
              <a:t>&lt; </a:t>
            </a:r>
            <a:r>
              <a:rPr lang="en-US" sz="1400" dirty="0">
                <a:solidFill>
                  <a:srgbClr val="2A394F"/>
                </a:solidFill>
                <a:latin typeface="Calibri" panose="020F0502020204030204" pitchFamily="34" charset="0"/>
              </a:rPr>
              <a:t>80</a:t>
            </a:r>
          </a:p>
          <a:p>
            <a:pPr>
              <a:spcAft>
                <a:spcPts val="600"/>
              </a:spcAft>
            </a:pPr>
            <a:r>
              <a:rPr lang="en-US" sz="1400" dirty="0" err="1">
                <a:solidFill>
                  <a:srgbClr val="2A394F"/>
                </a:solidFill>
              </a:rPr>
              <a:t>Yrs</a:t>
            </a:r>
            <a:r>
              <a:rPr lang="en-US" sz="1400" dirty="0">
                <a:solidFill>
                  <a:srgbClr val="2A394F"/>
                </a:solidFill>
              </a:rPr>
              <a:t> of Service </a:t>
            </a:r>
            <a:r>
              <a:rPr lang="en-US" sz="1400" dirty="0">
                <a:solidFill>
                  <a:srgbClr val="2A394F"/>
                </a:solidFill>
                <a:latin typeface="Sylfaen" panose="010A0502050306030303" pitchFamily="18" charset="0"/>
              </a:rPr>
              <a:t>≥ </a:t>
            </a:r>
            <a:r>
              <a:rPr lang="en-US" sz="1400" dirty="0">
                <a:solidFill>
                  <a:srgbClr val="2A394F"/>
                </a:solidFill>
              </a:rPr>
              <a:t>5</a:t>
            </a:r>
          </a:p>
          <a:p>
            <a:r>
              <a:rPr lang="en-US" sz="1400" u="sng" dirty="0">
                <a:solidFill>
                  <a:srgbClr val="2A394F"/>
                </a:solidFill>
              </a:rPr>
              <a:t>Access to </a:t>
            </a:r>
            <a:r>
              <a:rPr lang="en-US" sz="1400" u="sng" dirty="0" smtClean="0">
                <a:solidFill>
                  <a:srgbClr val="2A394F"/>
                </a:solidFill>
              </a:rPr>
              <a:t>UM retiree </a:t>
            </a:r>
            <a:r>
              <a:rPr lang="en-US" sz="1400" u="sng" dirty="0">
                <a:solidFill>
                  <a:srgbClr val="2A394F"/>
                </a:solidFill>
              </a:rPr>
              <a:t>insurance</a:t>
            </a:r>
            <a:r>
              <a:rPr lang="en-US" sz="1400" dirty="0">
                <a:solidFill>
                  <a:srgbClr val="2A394F"/>
                </a:solidFill>
              </a:rPr>
              <a:t>:</a:t>
            </a:r>
          </a:p>
          <a:p>
            <a:r>
              <a:rPr lang="en-US" sz="1400" dirty="0">
                <a:solidFill>
                  <a:srgbClr val="2A394F"/>
                </a:solidFill>
              </a:rPr>
              <a:t>As long as employee works to </a:t>
            </a:r>
            <a:r>
              <a:rPr lang="en-US" sz="1400" dirty="0" smtClean="0">
                <a:solidFill>
                  <a:srgbClr val="2A394F"/>
                </a:solidFill>
              </a:rPr>
              <a:t>at least age </a:t>
            </a:r>
            <a:r>
              <a:rPr lang="en-US" sz="1400" dirty="0">
                <a:solidFill>
                  <a:srgbClr val="2A394F"/>
                </a:solidFill>
              </a:rPr>
              <a:t>60 &amp; 20 yrs. service: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A394F"/>
                </a:solidFill>
              </a:rPr>
              <a:t>UM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2A394F"/>
                </a:solidFill>
              </a:rPr>
              <a:t>Subsidy is $100/yr. for each Year of Service; $2,500 max. annually</a:t>
            </a:r>
            <a:endParaRPr lang="en-US" sz="1400" dirty="0">
              <a:solidFill>
                <a:srgbClr val="2A394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90035" y="5229726"/>
            <a:ext cx="2637923" cy="1628274"/>
          </a:xfrm>
          <a:prstGeom prst="roundRect">
            <a:avLst/>
          </a:prstGeom>
          <a:solidFill>
            <a:srgbClr val="D0BFD2"/>
          </a:solidFill>
          <a:ln>
            <a:solidFill>
              <a:srgbClr val="2A394F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2A394F"/>
                </a:solidFill>
              </a:rPr>
              <a:t>Access Category A</a:t>
            </a:r>
            <a:r>
              <a:rPr lang="en-US" sz="1400" b="1" dirty="0" smtClean="0">
                <a:solidFill>
                  <a:srgbClr val="2A394F"/>
                </a:solidFill>
              </a:rPr>
              <a:t>:</a:t>
            </a:r>
            <a:endParaRPr lang="en-US" sz="1400" b="1" dirty="0">
              <a:solidFill>
                <a:srgbClr val="2A394F"/>
              </a:solidFill>
            </a:endParaRPr>
          </a:p>
          <a:p>
            <a:r>
              <a:rPr lang="en-US" sz="1400" u="sng" dirty="0">
                <a:solidFill>
                  <a:srgbClr val="2A394F"/>
                </a:solidFill>
              </a:rPr>
              <a:t>On 12/31/2017</a:t>
            </a:r>
            <a:r>
              <a:rPr lang="en-US" sz="1400" dirty="0">
                <a:solidFill>
                  <a:srgbClr val="2A394F"/>
                </a:solidFill>
              </a:rPr>
              <a:t>:</a:t>
            </a:r>
          </a:p>
          <a:p>
            <a:r>
              <a:rPr lang="en-US" sz="1400" dirty="0" smtClean="0">
                <a:solidFill>
                  <a:srgbClr val="2A394F"/>
                </a:solidFill>
              </a:rPr>
              <a:t>Age </a:t>
            </a:r>
            <a:r>
              <a:rPr lang="en-US" sz="1400" dirty="0" smtClean="0">
                <a:solidFill>
                  <a:srgbClr val="2A394F"/>
                </a:solidFill>
                <a:latin typeface="Sylfaen" panose="010A0502050306030303" pitchFamily="18" charset="0"/>
              </a:rPr>
              <a:t>≥</a:t>
            </a:r>
            <a:r>
              <a:rPr lang="en-US" sz="1400" dirty="0" smtClean="0">
                <a:solidFill>
                  <a:srgbClr val="2A394F"/>
                </a:solidFill>
              </a:rPr>
              <a:t> 60</a:t>
            </a:r>
            <a:endParaRPr lang="en-US" sz="1400" dirty="0">
              <a:solidFill>
                <a:srgbClr val="2A394F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400" dirty="0" err="1">
                <a:solidFill>
                  <a:srgbClr val="2A394F"/>
                </a:solidFill>
              </a:rPr>
              <a:t>Yrs</a:t>
            </a:r>
            <a:r>
              <a:rPr lang="en-US" sz="1400" dirty="0">
                <a:solidFill>
                  <a:srgbClr val="2A394F"/>
                </a:solidFill>
              </a:rPr>
              <a:t> of Service </a:t>
            </a:r>
            <a:r>
              <a:rPr lang="en-US" sz="1400" dirty="0">
                <a:solidFill>
                  <a:srgbClr val="2A394F"/>
                </a:solidFill>
                <a:latin typeface="Sylfaen" panose="010A0502050306030303" pitchFamily="18" charset="0"/>
              </a:rPr>
              <a:t>≥ </a:t>
            </a:r>
            <a:r>
              <a:rPr lang="en-US" sz="1400" dirty="0" smtClean="0">
                <a:solidFill>
                  <a:srgbClr val="2A394F"/>
                </a:solidFill>
              </a:rPr>
              <a:t>20</a:t>
            </a:r>
            <a:endParaRPr lang="en-US" sz="1400" dirty="0">
              <a:solidFill>
                <a:srgbClr val="2A394F"/>
              </a:solidFill>
            </a:endParaRPr>
          </a:p>
          <a:p>
            <a:r>
              <a:rPr lang="en-US" sz="1400" u="sng" dirty="0">
                <a:solidFill>
                  <a:srgbClr val="2A394F"/>
                </a:solidFill>
              </a:rPr>
              <a:t>Access </a:t>
            </a:r>
            <a:r>
              <a:rPr lang="en-US" sz="1400" u="sng" dirty="0" smtClean="0">
                <a:solidFill>
                  <a:srgbClr val="2A394F"/>
                </a:solidFill>
              </a:rPr>
              <a:t>to UM </a:t>
            </a:r>
            <a:r>
              <a:rPr lang="en-US" sz="1400" u="sng" dirty="0">
                <a:solidFill>
                  <a:srgbClr val="2A394F"/>
                </a:solidFill>
              </a:rPr>
              <a:t>retiree insurance</a:t>
            </a:r>
            <a:r>
              <a:rPr lang="en-US" sz="1400" dirty="0">
                <a:solidFill>
                  <a:srgbClr val="2A394F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2A394F"/>
                </a:solidFill>
              </a:rPr>
              <a:t>UM </a:t>
            </a:r>
            <a:r>
              <a:rPr lang="en-US" sz="1400" dirty="0">
                <a:solidFill>
                  <a:srgbClr val="2A394F"/>
                </a:solidFill>
              </a:rPr>
              <a:t>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A394F"/>
                </a:solidFill>
              </a:rPr>
              <a:t>Current % subsidy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34052" y="763376"/>
            <a:ext cx="2647639" cy="1257532"/>
          </a:xfrm>
          <a:prstGeom prst="roundRect">
            <a:avLst/>
          </a:prstGeom>
          <a:solidFill>
            <a:srgbClr val="F7CAB9"/>
          </a:solidFill>
          <a:ln>
            <a:solidFill>
              <a:srgbClr val="2A394F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2A394F"/>
                </a:solidFill>
              </a:rPr>
              <a:t>Access Category </a:t>
            </a:r>
            <a:r>
              <a:rPr lang="en-US" sz="1400" b="1" dirty="0" smtClean="0">
                <a:solidFill>
                  <a:srgbClr val="2A394F"/>
                </a:solidFill>
              </a:rPr>
              <a:t>D:</a:t>
            </a:r>
            <a:endParaRPr lang="en-US" sz="1400" b="1" dirty="0">
              <a:solidFill>
                <a:srgbClr val="2A394F"/>
              </a:solidFill>
            </a:endParaRPr>
          </a:p>
          <a:p>
            <a:r>
              <a:rPr lang="en-US" sz="1400" u="sng" dirty="0">
                <a:solidFill>
                  <a:srgbClr val="2A394F"/>
                </a:solidFill>
              </a:rPr>
              <a:t>On 12/31/2017</a:t>
            </a:r>
            <a:r>
              <a:rPr lang="en-US" sz="1400" dirty="0" smtClean="0">
                <a:solidFill>
                  <a:srgbClr val="2A394F"/>
                </a:solidFill>
              </a:rPr>
              <a:t>:</a:t>
            </a:r>
            <a:endParaRPr lang="en-US" sz="1400" dirty="0">
              <a:solidFill>
                <a:srgbClr val="2A394F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400" dirty="0" err="1">
                <a:solidFill>
                  <a:srgbClr val="2A394F"/>
                </a:solidFill>
              </a:rPr>
              <a:t>Yrs</a:t>
            </a:r>
            <a:r>
              <a:rPr lang="en-US" sz="1400" dirty="0">
                <a:solidFill>
                  <a:srgbClr val="2A394F"/>
                </a:solidFill>
              </a:rPr>
              <a:t> of Service </a:t>
            </a:r>
            <a:r>
              <a:rPr lang="en-US" sz="1400" dirty="0" smtClean="0">
                <a:solidFill>
                  <a:srgbClr val="2A394F"/>
                </a:solidFill>
                <a:latin typeface="Sylfaen" panose="010A0502050306030303" pitchFamily="18" charset="0"/>
              </a:rPr>
              <a:t>&lt; </a:t>
            </a:r>
            <a:r>
              <a:rPr lang="en-US" sz="1400" dirty="0">
                <a:solidFill>
                  <a:srgbClr val="2A394F"/>
                </a:solidFill>
              </a:rPr>
              <a:t>5</a:t>
            </a:r>
          </a:p>
          <a:p>
            <a:r>
              <a:rPr lang="en-US" sz="1400" u="sng" dirty="0">
                <a:solidFill>
                  <a:srgbClr val="2A394F"/>
                </a:solidFill>
              </a:rPr>
              <a:t>Access to </a:t>
            </a:r>
            <a:r>
              <a:rPr lang="en-US" sz="1400" u="sng" dirty="0" smtClean="0">
                <a:solidFill>
                  <a:srgbClr val="2A394F"/>
                </a:solidFill>
              </a:rPr>
              <a:t>UM retiree </a:t>
            </a:r>
            <a:r>
              <a:rPr lang="en-US" sz="1400" u="sng" dirty="0">
                <a:solidFill>
                  <a:srgbClr val="2A394F"/>
                </a:solidFill>
              </a:rPr>
              <a:t>insurance</a:t>
            </a:r>
            <a:r>
              <a:rPr lang="en-US" sz="1400" dirty="0">
                <a:solidFill>
                  <a:srgbClr val="2A394F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2A394F"/>
                </a:solidFill>
              </a:rPr>
              <a:t>Ineligible</a:t>
            </a:r>
            <a:endParaRPr lang="en-US" sz="1400" dirty="0">
              <a:solidFill>
                <a:srgbClr val="2A394F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45205" y="2195259"/>
            <a:ext cx="2721359" cy="2123833"/>
          </a:xfrm>
          <a:prstGeom prst="roundRect">
            <a:avLst/>
          </a:prstGeom>
          <a:solidFill>
            <a:srgbClr val="FFE98B"/>
          </a:solidFill>
          <a:ln>
            <a:solidFill>
              <a:srgbClr val="2A394F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rgbClr val="2A394F"/>
                </a:solidFill>
              </a:rPr>
              <a:t>Access Category </a:t>
            </a:r>
            <a:r>
              <a:rPr lang="en-US" sz="1400" b="1" dirty="0" smtClean="0">
                <a:solidFill>
                  <a:srgbClr val="2A394F"/>
                </a:solidFill>
              </a:rPr>
              <a:t>B:</a:t>
            </a:r>
            <a:endParaRPr lang="en-US" sz="1400" b="1" dirty="0">
              <a:solidFill>
                <a:srgbClr val="2A394F"/>
              </a:solidFill>
            </a:endParaRPr>
          </a:p>
          <a:p>
            <a:r>
              <a:rPr lang="en-US" sz="1400" u="sng" dirty="0">
                <a:solidFill>
                  <a:srgbClr val="2A394F"/>
                </a:solidFill>
              </a:rPr>
              <a:t>On 12/31/2017</a:t>
            </a:r>
            <a:r>
              <a:rPr lang="en-US" sz="1400" dirty="0">
                <a:solidFill>
                  <a:srgbClr val="2A394F"/>
                </a:solidFill>
              </a:rPr>
              <a:t>:</a:t>
            </a:r>
          </a:p>
          <a:p>
            <a:r>
              <a:rPr lang="en-US" sz="1400" dirty="0" smtClean="0">
                <a:solidFill>
                  <a:srgbClr val="2A394F"/>
                </a:solidFill>
              </a:rPr>
              <a:t>Age + </a:t>
            </a:r>
            <a:r>
              <a:rPr lang="en-US" sz="1400" dirty="0" err="1" smtClean="0">
                <a:solidFill>
                  <a:srgbClr val="2A394F"/>
                </a:solidFill>
              </a:rPr>
              <a:t>Yrs</a:t>
            </a:r>
            <a:r>
              <a:rPr lang="en-US" sz="1400" dirty="0" smtClean="0">
                <a:solidFill>
                  <a:srgbClr val="2A394F"/>
                </a:solidFill>
              </a:rPr>
              <a:t> of Service </a:t>
            </a:r>
            <a:r>
              <a:rPr lang="en-US" sz="1400" dirty="0" smtClean="0">
                <a:solidFill>
                  <a:srgbClr val="2A394F"/>
                </a:solidFill>
                <a:latin typeface="Sylfaen" panose="010A0502050306030303" pitchFamily="18" charset="0"/>
              </a:rPr>
              <a:t>≥</a:t>
            </a:r>
            <a:r>
              <a:rPr lang="en-US" sz="1400" dirty="0" smtClean="0">
                <a:solidFill>
                  <a:srgbClr val="2A394F"/>
                </a:solidFill>
              </a:rPr>
              <a:t> 80</a:t>
            </a:r>
            <a:endParaRPr lang="en-US" sz="1400" dirty="0">
              <a:solidFill>
                <a:srgbClr val="2A394F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2A394F"/>
                </a:solidFill>
              </a:rPr>
              <a:t>But either Age </a:t>
            </a:r>
            <a:r>
              <a:rPr lang="en-US" sz="1400" dirty="0" smtClean="0">
                <a:solidFill>
                  <a:srgbClr val="2A394F"/>
                </a:solidFill>
                <a:latin typeface="Sylfaen" panose="010A0502050306030303" pitchFamily="18" charset="0"/>
              </a:rPr>
              <a:t>&lt;</a:t>
            </a:r>
            <a:r>
              <a:rPr lang="en-US" sz="1400" dirty="0" smtClean="0">
                <a:solidFill>
                  <a:srgbClr val="2A394F"/>
                </a:solidFill>
                <a:latin typeface="Calibri" panose="020F0502020204030204" pitchFamily="34" charset="0"/>
              </a:rPr>
              <a:t> 60 or </a:t>
            </a:r>
            <a:r>
              <a:rPr lang="en-US" sz="1400" dirty="0" err="1" smtClean="0">
                <a:solidFill>
                  <a:srgbClr val="2A394F"/>
                </a:solidFill>
                <a:latin typeface="Calibri" panose="020F0502020204030204" pitchFamily="34" charset="0"/>
              </a:rPr>
              <a:t>Yrs</a:t>
            </a:r>
            <a:r>
              <a:rPr lang="en-US" sz="1400" dirty="0" smtClean="0">
                <a:solidFill>
                  <a:srgbClr val="2A394F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2A394F"/>
                </a:solidFill>
                <a:latin typeface="Sylfaen" panose="010A0502050306030303" pitchFamily="18" charset="0"/>
              </a:rPr>
              <a:t>&lt;</a:t>
            </a:r>
            <a:r>
              <a:rPr lang="en-US" sz="1400" dirty="0">
                <a:solidFill>
                  <a:srgbClr val="2A394F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2A394F"/>
                </a:solidFill>
                <a:latin typeface="Calibri" panose="020F0502020204030204" pitchFamily="34" charset="0"/>
              </a:rPr>
              <a:t>20 </a:t>
            </a:r>
            <a:endParaRPr lang="en-US" sz="1400" dirty="0">
              <a:solidFill>
                <a:srgbClr val="2A394F"/>
              </a:solidFill>
              <a:latin typeface="Calibri" panose="020F0502020204030204" pitchFamily="34" charset="0"/>
            </a:endParaRPr>
          </a:p>
          <a:p>
            <a:r>
              <a:rPr lang="en-US" sz="1400" u="sng" dirty="0">
                <a:solidFill>
                  <a:srgbClr val="2A394F"/>
                </a:solidFill>
              </a:rPr>
              <a:t>Access to </a:t>
            </a:r>
            <a:r>
              <a:rPr lang="en-US" sz="1400" u="sng" dirty="0" smtClean="0">
                <a:solidFill>
                  <a:srgbClr val="2A394F"/>
                </a:solidFill>
              </a:rPr>
              <a:t>UM retiree </a:t>
            </a:r>
            <a:r>
              <a:rPr lang="en-US" sz="1400" u="sng" dirty="0">
                <a:solidFill>
                  <a:srgbClr val="2A394F"/>
                </a:solidFill>
              </a:rPr>
              <a:t>insurance</a:t>
            </a:r>
            <a:r>
              <a:rPr lang="en-US" sz="1400" dirty="0">
                <a:solidFill>
                  <a:srgbClr val="2A394F"/>
                </a:solidFill>
              </a:rPr>
              <a:t>:</a:t>
            </a:r>
          </a:p>
          <a:p>
            <a:r>
              <a:rPr lang="en-US" sz="1400" dirty="0">
                <a:solidFill>
                  <a:srgbClr val="2A394F"/>
                </a:solidFill>
              </a:rPr>
              <a:t>As long as employee works to </a:t>
            </a:r>
            <a:r>
              <a:rPr lang="en-US" sz="1400" dirty="0" smtClean="0">
                <a:solidFill>
                  <a:srgbClr val="2A394F"/>
                </a:solidFill>
              </a:rPr>
              <a:t>at least age </a:t>
            </a:r>
            <a:r>
              <a:rPr lang="en-US" sz="1400" dirty="0">
                <a:solidFill>
                  <a:srgbClr val="2A394F"/>
                </a:solidFill>
              </a:rPr>
              <a:t>60 &amp; 20 yrs. service: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A394F"/>
                </a:solidFill>
              </a:rPr>
              <a:t>UM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2A394F"/>
                </a:solidFill>
              </a:rPr>
              <a:t>Current % subsidy</a:t>
            </a:r>
          </a:p>
        </p:txBody>
      </p:sp>
      <p:sp>
        <p:nvSpPr>
          <p:cNvPr id="8" name="Rectangle 7"/>
          <p:cNvSpPr/>
          <p:nvPr/>
        </p:nvSpPr>
        <p:spPr>
          <a:xfrm>
            <a:off x="7288189" y="287165"/>
            <a:ext cx="173355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Employees with </a:t>
            </a:r>
            <a:r>
              <a:rPr lang="en-US" sz="10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≥</a:t>
            </a:r>
            <a:r>
              <a:rPr lang="en-US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 </a:t>
            </a:r>
            <a:r>
              <a:rPr lang="en-US" sz="10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Yrs</a:t>
            </a:r>
            <a:r>
              <a:rPr lang="en-US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will </a:t>
            </a: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 into categories A, B , or C depending on Age and </a:t>
            </a:r>
            <a:r>
              <a:rPr lang="en-US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10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</a:t>
            </a:r>
            <a:endParaRPr lang="en-US" sz="1000" dirty="0"/>
          </a:p>
        </p:txBody>
      </p:sp>
      <p:sp>
        <p:nvSpPr>
          <p:cNvPr id="2" name="Left Arrow 1"/>
          <p:cNvSpPr/>
          <p:nvPr/>
        </p:nvSpPr>
        <p:spPr>
          <a:xfrm>
            <a:off x="3604985" y="831126"/>
            <a:ext cx="3461657" cy="1122031"/>
          </a:xfrm>
          <a:prstGeom prst="leftArrow">
            <a:avLst>
              <a:gd name="adj1" fmla="val 70374"/>
              <a:gd name="adj2" fmla="val 73284"/>
            </a:avLst>
          </a:prstGeom>
          <a:solidFill>
            <a:srgbClr val="F7CAB9"/>
          </a:solidFill>
          <a:ln>
            <a:solidFill>
              <a:srgbClr val="2A394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Plan closing to employees with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less than 5 Years of Service,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as well as new hires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t. D gradient square"/>
          <p:cNvSpPr/>
          <p:nvPr/>
        </p:nvSpPr>
        <p:spPr>
          <a:xfrm>
            <a:off x="457200" y="4718658"/>
            <a:ext cx="7638583" cy="966201"/>
          </a:xfrm>
          <a:prstGeom prst="rect">
            <a:avLst/>
          </a:prstGeom>
          <a:gradFill flip="none" rotWithShape="1">
            <a:gsLst>
              <a:gs pos="0">
                <a:srgbClr val="F7CAB9">
                  <a:alpha val="50000"/>
                </a:srgbClr>
              </a:gs>
              <a:gs pos="75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t. C gradient square"/>
          <p:cNvSpPr/>
          <p:nvPr/>
        </p:nvSpPr>
        <p:spPr>
          <a:xfrm>
            <a:off x="457200" y="3574812"/>
            <a:ext cx="7638583" cy="1143846"/>
          </a:xfrm>
          <a:prstGeom prst="rect">
            <a:avLst/>
          </a:prstGeom>
          <a:gradFill flip="none" rotWithShape="1">
            <a:gsLst>
              <a:gs pos="19000">
                <a:srgbClr val="D2E7E8">
                  <a:alpha val="5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t. B gradient square"/>
          <p:cNvSpPr/>
          <p:nvPr/>
        </p:nvSpPr>
        <p:spPr>
          <a:xfrm>
            <a:off x="457199" y="2430966"/>
            <a:ext cx="7638585" cy="1143846"/>
          </a:xfrm>
          <a:prstGeom prst="rect">
            <a:avLst/>
          </a:prstGeom>
          <a:gradFill flip="none" rotWithShape="1">
            <a:gsLst>
              <a:gs pos="0">
                <a:srgbClr val="FFE98B">
                  <a:alpha val="50000"/>
                </a:srgbClr>
              </a:gs>
              <a:gs pos="98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t. A gradient square"/>
          <p:cNvSpPr/>
          <p:nvPr/>
        </p:nvSpPr>
        <p:spPr>
          <a:xfrm>
            <a:off x="457200" y="1287120"/>
            <a:ext cx="7638584" cy="1143846"/>
          </a:xfrm>
          <a:prstGeom prst="rect">
            <a:avLst/>
          </a:prstGeom>
          <a:gradFill flip="none" rotWithShape="1">
            <a:gsLst>
              <a:gs pos="7000">
                <a:schemeClr val="accent4">
                  <a:lumMod val="40000"/>
                  <a:lumOff val="60000"/>
                  <a:alpha val="50000"/>
                </a:schemeClr>
              </a:gs>
              <a:gs pos="49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Recommendations:</a:t>
            </a:r>
            <a:br>
              <a:rPr lang="en-US" sz="3100" dirty="0" smtClean="0"/>
            </a:br>
            <a:r>
              <a:rPr lang="en-US" sz="4000" dirty="0" smtClean="0"/>
              <a:t>Access Categories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7120"/>
            <a:ext cx="8229600" cy="43384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Access Category A</a:t>
            </a:r>
          </a:p>
          <a:p>
            <a:pPr lvl="1"/>
            <a:r>
              <a:rPr lang="en-US" dirty="0" smtClean="0"/>
              <a:t>Age: </a:t>
            </a:r>
            <a:r>
              <a:rPr lang="en-US" dirty="0"/>
              <a:t>60+ </a:t>
            </a:r>
            <a:endParaRPr lang="en-US" dirty="0" smtClean="0"/>
          </a:p>
          <a:p>
            <a:pPr lvl="1"/>
            <a:r>
              <a:rPr lang="en-US" dirty="0" smtClean="0"/>
              <a:t>Years </a:t>
            </a:r>
            <a:r>
              <a:rPr lang="en-US" dirty="0"/>
              <a:t>of </a:t>
            </a:r>
            <a:r>
              <a:rPr lang="en-US" dirty="0" smtClean="0"/>
              <a:t>Service: 20+ </a:t>
            </a:r>
          </a:p>
          <a:p>
            <a:r>
              <a:rPr lang="en-US" dirty="0" smtClean="0"/>
              <a:t>Access Category B</a:t>
            </a:r>
          </a:p>
          <a:p>
            <a:pPr lvl="1"/>
            <a:r>
              <a:rPr lang="en-US" dirty="0"/>
              <a:t>Age + </a:t>
            </a:r>
            <a:r>
              <a:rPr lang="en-US" dirty="0" smtClean="0"/>
              <a:t>Years </a:t>
            </a:r>
            <a:r>
              <a:rPr lang="en-US" dirty="0"/>
              <a:t>of Service = 80 or </a:t>
            </a:r>
            <a:r>
              <a:rPr lang="en-US" dirty="0" smtClean="0"/>
              <a:t>more, but …</a:t>
            </a:r>
            <a:endParaRPr lang="en-US" dirty="0"/>
          </a:p>
          <a:p>
            <a:pPr lvl="1"/>
            <a:r>
              <a:rPr lang="en-US" dirty="0" smtClean="0"/>
              <a:t>Either </a:t>
            </a:r>
            <a:r>
              <a:rPr lang="en-US" dirty="0"/>
              <a:t>not yet Age 60 or not yet 20 Years of </a:t>
            </a:r>
            <a:r>
              <a:rPr lang="en-US" dirty="0" smtClean="0"/>
              <a:t>Service</a:t>
            </a:r>
            <a:endParaRPr lang="en-US" dirty="0"/>
          </a:p>
          <a:p>
            <a:r>
              <a:rPr lang="en-US" dirty="0" smtClean="0"/>
              <a:t>Access Category C</a:t>
            </a:r>
          </a:p>
          <a:p>
            <a:pPr lvl="1"/>
            <a:r>
              <a:rPr lang="en-US" dirty="0" smtClean="0"/>
              <a:t>Age </a:t>
            </a:r>
            <a:r>
              <a:rPr lang="en-US" dirty="0"/>
              <a:t>+ Years of Service = less than </a:t>
            </a:r>
            <a:r>
              <a:rPr lang="en-US" dirty="0" smtClean="0"/>
              <a:t>80, but …</a:t>
            </a:r>
            <a:endParaRPr lang="en-US" dirty="0"/>
          </a:p>
          <a:p>
            <a:pPr lvl="1"/>
            <a:r>
              <a:rPr lang="en-US" dirty="0" smtClean="0"/>
              <a:t>5 </a:t>
            </a:r>
            <a:r>
              <a:rPr lang="en-US" dirty="0"/>
              <a:t>or more Years of </a:t>
            </a:r>
            <a:r>
              <a:rPr lang="en-US" dirty="0" smtClean="0"/>
              <a:t>Service</a:t>
            </a:r>
            <a:endParaRPr lang="en-US" dirty="0"/>
          </a:p>
          <a:p>
            <a:r>
              <a:rPr lang="en-US" dirty="0" smtClean="0"/>
              <a:t>Access Category D</a:t>
            </a:r>
          </a:p>
          <a:p>
            <a:pPr lvl="1"/>
            <a:r>
              <a:rPr lang="en-US" dirty="0" smtClean="0"/>
              <a:t>Less than 5 Years of Service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245430" y="1287120"/>
            <a:ext cx="4784270" cy="1442655"/>
            <a:chOff x="4833256" y="1287120"/>
            <a:chExt cx="4196443" cy="1442655"/>
          </a:xfrm>
        </p:grpSpPr>
        <p:sp>
          <p:nvSpPr>
            <p:cNvPr id="4" name="Rounded Rectangle 3"/>
            <p:cNvSpPr/>
            <p:nvPr/>
          </p:nvSpPr>
          <p:spPr>
            <a:xfrm flipH="1">
              <a:off x="4833256" y="1287120"/>
              <a:ext cx="4196443" cy="1442655"/>
            </a:xfrm>
            <a:prstGeom prst="roundRect">
              <a:avLst/>
            </a:prstGeom>
            <a:solidFill>
              <a:srgbClr val="D0D8E9"/>
            </a:solidFill>
            <a:ln>
              <a:solidFill>
                <a:srgbClr val="2A394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/>
              <a:r>
                <a:rPr lang="en-US" sz="1400" b="1" dirty="0" smtClean="0">
                  <a:solidFill>
                    <a:srgbClr val="2A394F"/>
                  </a:solidFill>
                </a:rPr>
                <a:t>Note:</a:t>
              </a:r>
            </a:p>
            <a:p>
              <a:pPr marL="457200"/>
              <a:r>
                <a:rPr lang="en-US" sz="1400" dirty="0" smtClean="0">
                  <a:solidFill>
                    <a:srgbClr val="2A394F"/>
                  </a:solidFill>
                </a:rPr>
                <a:t>If approved, criteria for a given </a:t>
              </a:r>
              <a:r>
                <a:rPr lang="en-US" sz="1400" dirty="0">
                  <a:solidFill>
                    <a:srgbClr val="2A394F"/>
                  </a:solidFill>
                </a:rPr>
                <a:t>Access </a:t>
              </a:r>
              <a:r>
                <a:rPr lang="en-US" sz="1400" dirty="0" smtClean="0">
                  <a:solidFill>
                    <a:srgbClr val="2A394F"/>
                  </a:solidFill>
                </a:rPr>
                <a:t>Category must be met </a:t>
              </a:r>
              <a:r>
                <a:rPr lang="en-US" sz="1400" b="1" i="1" dirty="0">
                  <a:solidFill>
                    <a:srgbClr val="2A394F"/>
                  </a:solidFill>
                </a:rPr>
                <a:t>before</a:t>
              </a:r>
              <a:r>
                <a:rPr lang="en-US" sz="1400" dirty="0">
                  <a:solidFill>
                    <a:srgbClr val="2A394F"/>
                  </a:solidFill>
                </a:rPr>
                <a:t> the recommended </a:t>
              </a:r>
              <a:r>
                <a:rPr lang="en-US" sz="1400" dirty="0" smtClean="0">
                  <a:solidFill>
                    <a:srgbClr val="2A394F"/>
                  </a:solidFill>
                </a:rPr>
                <a:t>effective </a:t>
              </a:r>
              <a:r>
                <a:rPr lang="en-US" sz="1400" dirty="0">
                  <a:solidFill>
                    <a:srgbClr val="2A394F"/>
                  </a:solidFill>
                </a:rPr>
                <a:t>date of 01/01/2018 (e.g., </a:t>
              </a:r>
              <a:r>
                <a:rPr lang="en-US" sz="1400" dirty="0" smtClean="0">
                  <a:solidFill>
                    <a:srgbClr val="2A394F"/>
                  </a:solidFill>
                </a:rPr>
                <a:t>must be </a:t>
              </a:r>
              <a:r>
                <a:rPr lang="en-US" sz="1400" dirty="0">
                  <a:solidFill>
                    <a:srgbClr val="2A394F"/>
                  </a:solidFill>
                </a:rPr>
                <a:t>Age 60 with 20 Years of Service </a:t>
              </a:r>
              <a:r>
                <a:rPr lang="en-US" sz="1400" dirty="0" smtClean="0">
                  <a:solidFill>
                    <a:srgbClr val="2A394F"/>
                  </a:solidFill>
                </a:rPr>
                <a:t>by 12/31/2017 to be in Access Category A).</a:t>
              </a:r>
              <a:endParaRPr lang="en-US" sz="1400" dirty="0">
                <a:solidFill>
                  <a:srgbClr val="2A394F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33256" y="1408282"/>
              <a:ext cx="48695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rgbClr val="2A394F"/>
                  </a:solidFill>
                </a:rPr>
                <a:t>!</a:t>
              </a:r>
              <a:endParaRPr lang="en-US" sz="7200" b="1" dirty="0">
                <a:solidFill>
                  <a:srgbClr val="2A394F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t. D gradient square"/>
          <p:cNvSpPr/>
          <p:nvPr/>
        </p:nvSpPr>
        <p:spPr>
          <a:xfrm flipV="1">
            <a:off x="1193179" y="5362751"/>
            <a:ext cx="7493619" cy="280944"/>
          </a:xfrm>
          <a:prstGeom prst="rect">
            <a:avLst/>
          </a:prstGeom>
          <a:gradFill flip="none" rotWithShape="1">
            <a:gsLst>
              <a:gs pos="35000">
                <a:srgbClr val="F9DBCF">
                  <a:alpha val="50000"/>
                </a:srgbClr>
              </a:gs>
              <a:gs pos="93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t. D gradient square"/>
          <p:cNvSpPr/>
          <p:nvPr/>
        </p:nvSpPr>
        <p:spPr>
          <a:xfrm flipV="1">
            <a:off x="1193180" y="4528407"/>
            <a:ext cx="7493619" cy="346442"/>
          </a:xfrm>
          <a:prstGeom prst="rect">
            <a:avLst/>
          </a:prstGeom>
          <a:gradFill flip="none" rotWithShape="1">
            <a:gsLst>
              <a:gs pos="0">
                <a:srgbClr val="F9DBCF">
                  <a:alpha val="50000"/>
                </a:srgbClr>
              </a:gs>
              <a:gs pos="75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t. C gradient square"/>
          <p:cNvSpPr/>
          <p:nvPr/>
        </p:nvSpPr>
        <p:spPr>
          <a:xfrm flipV="1">
            <a:off x="1193181" y="4002758"/>
            <a:ext cx="7181384" cy="525649"/>
          </a:xfrm>
          <a:prstGeom prst="rect">
            <a:avLst/>
          </a:prstGeom>
          <a:gradFill flip="none" rotWithShape="1">
            <a:gsLst>
              <a:gs pos="12000">
                <a:srgbClr val="DEEDEE">
                  <a:alpha val="50000"/>
                </a:srgbClr>
              </a:gs>
              <a:gs pos="97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t. B gradient square"/>
          <p:cNvSpPr/>
          <p:nvPr/>
        </p:nvSpPr>
        <p:spPr>
          <a:xfrm flipV="1">
            <a:off x="1193179" y="3498141"/>
            <a:ext cx="6768791" cy="504620"/>
          </a:xfrm>
          <a:prstGeom prst="rect">
            <a:avLst/>
          </a:prstGeom>
          <a:gradFill flip="none" rotWithShape="1">
            <a:gsLst>
              <a:gs pos="0">
                <a:srgbClr val="FFF8D9">
                  <a:alpha val="50000"/>
                </a:srgbClr>
              </a:gs>
              <a:gs pos="98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t. A gradient square"/>
          <p:cNvSpPr/>
          <p:nvPr/>
        </p:nvSpPr>
        <p:spPr>
          <a:xfrm flipV="1">
            <a:off x="1193180" y="3177513"/>
            <a:ext cx="5809785" cy="320628"/>
          </a:xfrm>
          <a:prstGeom prst="rect">
            <a:avLst/>
          </a:prstGeom>
          <a:gradFill flip="none" rotWithShape="1">
            <a:gsLst>
              <a:gs pos="7000">
                <a:schemeClr val="accent4">
                  <a:lumMod val="20000"/>
                  <a:lumOff val="80000"/>
                  <a:alpha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t. D gradient square"/>
          <p:cNvSpPr/>
          <p:nvPr/>
        </p:nvSpPr>
        <p:spPr>
          <a:xfrm>
            <a:off x="1193181" y="2428654"/>
            <a:ext cx="7638583" cy="330624"/>
          </a:xfrm>
          <a:prstGeom prst="rect">
            <a:avLst/>
          </a:prstGeom>
          <a:gradFill flip="none" rotWithShape="1">
            <a:gsLst>
              <a:gs pos="0">
                <a:srgbClr val="F9DBCF">
                  <a:alpha val="50000"/>
                </a:srgbClr>
              </a:gs>
              <a:gs pos="72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t. B/C gradient square"/>
          <p:cNvSpPr/>
          <p:nvPr/>
        </p:nvSpPr>
        <p:spPr>
          <a:xfrm>
            <a:off x="1193181" y="1950207"/>
            <a:ext cx="7181384" cy="476708"/>
          </a:xfrm>
          <a:prstGeom prst="rect">
            <a:avLst/>
          </a:prstGeom>
          <a:gradFill flip="none" rotWithShape="1">
            <a:gsLst>
              <a:gs pos="0">
                <a:srgbClr val="FFF8D9">
                  <a:alpha val="50000"/>
                </a:srgbClr>
              </a:gs>
              <a:gs pos="92000">
                <a:schemeClr val="bg1"/>
              </a:gs>
              <a:gs pos="51000">
                <a:srgbClr val="DEEDEE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t. A gradient square"/>
          <p:cNvSpPr/>
          <p:nvPr/>
        </p:nvSpPr>
        <p:spPr>
          <a:xfrm>
            <a:off x="1193180" y="1653800"/>
            <a:ext cx="6902604" cy="296407"/>
          </a:xfrm>
          <a:prstGeom prst="rect">
            <a:avLst/>
          </a:prstGeom>
          <a:gradFill flip="none" rotWithShape="1">
            <a:gsLst>
              <a:gs pos="7000">
                <a:schemeClr val="accent4">
                  <a:lumMod val="20000"/>
                  <a:lumOff val="80000"/>
                  <a:alpha val="50000"/>
                </a:schemeClr>
              </a:gs>
              <a:gs pos="83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Recommendations: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Changes that would become effective January 1, 2018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852"/>
            <a:ext cx="8229600" cy="626163"/>
          </a:xfrm>
        </p:spPr>
        <p:txBody>
          <a:bodyPr>
            <a:normAutofit fontScale="92500"/>
          </a:bodyPr>
          <a:lstStyle/>
          <a:p>
            <a:r>
              <a:rPr lang="en-US" sz="2700" dirty="0" smtClean="0"/>
              <a:t>Recommended changes to UM retiree insurance coverage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773227"/>
            <a:ext cx="82296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Recommended changes </a:t>
            </a:r>
            <a:r>
              <a:rPr lang="en-US" sz="2500" dirty="0"/>
              <a:t>to </a:t>
            </a:r>
            <a:r>
              <a:rPr lang="en-US" sz="2500" dirty="0" smtClean="0"/>
              <a:t>UM retiree insurance subsidies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457200" y="4874849"/>
            <a:ext cx="426456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 smtClean="0"/>
              <a:t>Recommended plan </a:t>
            </a:r>
            <a:r>
              <a:rPr lang="en-US" sz="2500" dirty="0"/>
              <a:t>closure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15113"/>
            <a:ext cx="7971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Category A: UM coverage; no change to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Categories B and C: UM coverage, </a:t>
            </a:r>
            <a:r>
              <a:rPr lang="en-US" sz="1600" dirty="0" smtClean="0"/>
              <a:t>if you reach Age 60+ and 20+ Years of Service by your retirement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Category D: Ineligible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399" y="3161754"/>
            <a:ext cx="7971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Category A: Percentage subsidy, no change to subsidy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Category B : Percentage subsidy coverage, </a:t>
            </a:r>
            <a:r>
              <a:rPr lang="en-US" sz="1600" dirty="0"/>
              <a:t>if you reach Age </a:t>
            </a:r>
            <a:r>
              <a:rPr lang="en-US" sz="1600" dirty="0" smtClean="0"/>
              <a:t>60+ </a:t>
            </a:r>
            <a:r>
              <a:rPr lang="en-US" sz="1600" dirty="0"/>
              <a:t>and </a:t>
            </a:r>
            <a:r>
              <a:rPr lang="en-US" sz="1600" dirty="0" smtClean="0"/>
              <a:t>20+ </a:t>
            </a:r>
            <a:r>
              <a:rPr lang="en-US" sz="1600" dirty="0"/>
              <a:t>Years of Service by your retirement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Category C: $100/Year of Service to purchase UM coverage; maximum of $2,500 annually, </a:t>
            </a:r>
            <a:r>
              <a:rPr lang="en-US" sz="1600" dirty="0"/>
              <a:t>if you reach Age </a:t>
            </a:r>
            <a:r>
              <a:rPr lang="en-US" sz="1600" dirty="0" smtClean="0"/>
              <a:t>60+ </a:t>
            </a:r>
            <a:r>
              <a:rPr lang="en-US" sz="1600" dirty="0"/>
              <a:t>and </a:t>
            </a:r>
            <a:r>
              <a:rPr lang="en-US" sz="1600" dirty="0" smtClean="0"/>
              <a:t>20+ </a:t>
            </a:r>
            <a:r>
              <a:rPr lang="en-US" sz="1600" dirty="0"/>
              <a:t>Years of Service by your retirement </a:t>
            </a:r>
            <a:r>
              <a:rPr lang="en-US" sz="1600" dirty="0" smtClean="0"/>
              <a:t>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Category D: Ineligible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318557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 closes to Category D (i.e., less than 5 Years of Service) and new hires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5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452887"/>
              </p:ext>
            </p:extLst>
          </p:nvPr>
        </p:nvGraphicFramePr>
        <p:xfrm>
          <a:off x="457200" y="1273631"/>
          <a:ext cx="8229600" cy="4347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28BA-AEFE-4047-AB47-36DBE999DF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ums_ppt_bw</Template>
  <TotalTime>1903</TotalTime>
  <Words>2037</Words>
  <Application>Microsoft Office PowerPoint</Application>
  <PresentationFormat>On-screen Show (4:3)</PresentationFormat>
  <Paragraphs>1230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Sylfaen</vt:lpstr>
      <vt:lpstr>Times New Roman</vt:lpstr>
      <vt:lpstr>Wingdings</vt:lpstr>
      <vt:lpstr>ヒラギノ角ゴ Pro W3</vt:lpstr>
      <vt:lpstr>Office Theme</vt:lpstr>
      <vt:lpstr>Retiree Insurance</vt:lpstr>
      <vt:lpstr>Guiding principles</vt:lpstr>
      <vt:lpstr>Why changes are needed: Effects if we don’t make a change</vt:lpstr>
      <vt:lpstr>History and research</vt:lpstr>
      <vt:lpstr>Research: What these changes are not about</vt:lpstr>
      <vt:lpstr>PowerPoint Presentation</vt:lpstr>
      <vt:lpstr>Recommendations: Access Categories</vt:lpstr>
      <vt:lpstr>Recommendations: Changes that would become effective January 1, 2018</vt:lpstr>
      <vt:lpstr>Next steps</vt:lpstr>
      <vt:lpstr>What’s your feedback?</vt:lpstr>
      <vt:lpstr>Next steps: What should I do now?</vt:lpstr>
      <vt:lpstr>For more information</vt:lpstr>
      <vt:lpstr>PowerPoint Presentation</vt:lpstr>
    </vt:vector>
  </TitlesOfParts>
  <Company>University of Missouri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of presentation here</dc:title>
  <dc:creator>Roberts, Justin Lyle</dc:creator>
  <cp:lastModifiedBy>Pryor, Jonathan T.</cp:lastModifiedBy>
  <cp:revision>186</cp:revision>
  <cp:lastPrinted>2016-01-23T22:29:57Z</cp:lastPrinted>
  <dcterms:created xsi:type="dcterms:W3CDTF">2015-12-23T21:49:51Z</dcterms:created>
  <dcterms:modified xsi:type="dcterms:W3CDTF">2016-02-04T15:22:29Z</dcterms:modified>
</cp:coreProperties>
</file>